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556500" cy="10693400"/>
  <p:notesSz cx="6858000" cy="9144000"/>
  <p:embeddedFontLst>
    <p:embeddedFont>
      <p:font typeface="Montserrat"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2016"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7CB4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verne.elpais.com/" TargetMode="External"/><Relationship Id="rId13" Type="http://schemas.openxmlformats.org/officeDocument/2006/relationships/hyperlink" Target="http://www.rtve.es/infantil" TargetMode="External"/><Relationship Id="rId3" Type="http://schemas.openxmlformats.org/officeDocument/2006/relationships/image" Target="../media/image1.png"/><Relationship Id="rId7" Type="http://schemas.openxmlformats.org/officeDocument/2006/relationships/hyperlink" Target="https://los40.com/" TargetMode="External"/><Relationship Id="rId12" Type="http://schemas.openxmlformats.org/officeDocument/2006/relationships/hyperlink" Target="http://www.rtve.es/deportes/champions-league" TargetMode="External"/><Relationship Id="rId17" Type="http://schemas.openxmlformats.org/officeDocument/2006/relationships/hyperlink" Target="https://www.aqa.org.uk/subjects/spanish/a-level/spanish-7692/specification/specification-at-a-glance" TargetMode="External"/><Relationship Id="rId2" Type="http://schemas.openxmlformats.org/officeDocument/2006/relationships/notesSlide" Target="../notesSlides/notesSlide1.xml"/><Relationship Id="rId16" Type="http://schemas.openxmlformats.org/officeDocument/2006/relationships/hyperlink" Target="https://www.aqa.org.uk/subjects/spanish/a-level/spanish-7692/specification/scheme-of-assessment" TargetMode="External"/><Relationship Id="rId1" Type="http://schemas.openxmlformats.org/officeDocument/2006/relationships/slideLayout" Target="../slideLayouts/slideLayout1.xml"/><Relationship Id="rId6" Type="http://schemas.openxmlformats.org/officeDocument/2006/relationships/hyperlink" Target="http://www.rtve.es/" TargetMode="External"/><Relationship Id="rId11" Type="http://schemas.openxmlformats.org/officeDocument/2006/relationships/hyperlink" Target="http://www.rtve.es/television/masterchef" TargetMode="External"/><Relationship Id="rId5" Type="http://schemas.openxmlformats.org/officeDocument/2006/relationships/hyperlink" Target="http://www.lyricstraining.com/" TargetMode="External"/><Relationship Id="rId15" Type="http://schemas.openxmlformats.org/officeDocument/2006/relationships/hyperlink" Target="http://www.20minutos.es/" TargetMode="External"/><Relationship Id="rId10" Type="http://schemas.openxmlformats.org/officeDocument/2006/relationships/hyperlink" Target="http://www.bbc.co.uk/languages/spanish/tv/onlinenews.shtml" TargetMode="External"/><Relationship Id="rId4" Type="http://schemas.openxmlformats.org/officeDocument/2006/relationships/hyperlink" Target="http://www.wordreference.com/" TargetMode="External"/><Relationship Id="rId9" Type="http://schemas.openxmlformats.org/officeDocument/2006/relationships/hyperlink" Target="http://www.primerasnoticias.com/" TargetMode="External"/><Relationship Id="rId14" Type="http://schemas.openxmlformats.org/officeDocument/2006/relationships/hyperlink" Target="http://www.antena3.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3"/>
          <p:cNvGrpSpPr/>
          <p:nvPr/>
        </p:nvGrpSpPr>
        <p:grpSpPr>
          <a:xfrm>
            <a:off x="4992563" y="5148240"/>
            <a:ext cx="2583223" cy="2705966"/>
            <a:chOff x="0" y="-28575"/>
            <a:chExt cx="914514" cy="796999"/>
          </a:xfrm>
        </p:grpSpPr>
        <p:sp>
          <p:nvSpPr>
            <p:cNvPr id="85" name="Google Shape;85;p13"/>
            <p:cNvSpPr/>
            <p:nvPr/>
          </p:nvSpPr>
          <p:spPr>
            <a:xfrm>
              <a:off x="0" y="0"/>
              <a:ext cx="914514" cy="768424"/>
            </a:xfrm>
            <a:custGeom>
              <a:avLst/>
              <a:gdLst/>
              <a:ahLst/>
              <a:cxnLst/>
              <a:rect l="l" t="t" r="r" b="b"/>
              <a:pathLst>
                <a:path w="914514" h="768424" extrusionOk="0">
                  <a:moveTo>
                    <a:pt x="0" y="0"/>
                  </a:moveTo>
                  <a:lnTo>
                    <a:pt x="914514" y="0"/>
                  </a:lnTo>
                  <a:lnTo>
                    <a:pt x="914514" y="768424"/>
                  </a:lnTo>
                  <a:lnTo>
                    <a:pt x="0" y="768424"/>
                  </a:lnTo>
                  <a:close/>
                </a:path>
              </a:pathLst>
            </a:custGeom>
            <a:solidFill>
              <a:srgbClr val="ED989A"/>
            </a:solidFill>
            <a:ln>
              <a:noFill/>
            </a:ln>
          </p:spPr>
        </p:sp>
        <p:sp>
          <p:nvSpPr>
            <p:cNvPr id="86" name="Google Shape;86;p13"/>
            <p:cNvSpPr txBox="1"/>
            <p:nvPr/>
          </p:nvSpPr>
          <p:spPr>
            <a:xfrm>
              <a:off x="0" y="-28575"/>
              <a:ext cx="914514" cy="796999"/>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13"/>
          <p:cNvGrpSpPr/>
          <p:nvPr/>
        </p:nvGrpSpPr>
        <p:grpSpPr>
          <a:xfrm>
            <a:off x="15787" y="2045068"/>
            <a:ext cx="7560000" cy="260093"/>
            <a:chOff x="0" y="-28575"/>
            <a:chExt cx="2709333" cy="93211"/>
          </a:xfrm>
        </p:grpSpPr>
        <p:sp>
          <p:nvSpPr>
            <p:cNvPr id="88" name="Google Shape;88;p13"/>
            <p:cNvSpPr/>
            <p:nvPr/>
          </p:nvSpPr>
          <p:spPr>
            <a:xfrm>
              <a:off x="0" y="0"/>
              <a:ext cx="2709333" cy="64636"/>
            </a:xfrm>
            <a:custGeom>
              <a:avLst/>
              <a:gdLst/>
              <a:ahLst/>
              <a:cxnLst/>
              <a:rect l="l" t="t" r="r" b="b"/>
              <a:pathLst>
                <a:path w="2709333" h="64636" extrusionOk="0">
                  <a:moveTo>
                    <a:pt x="0" y="0"/>
                  </a:moveTo>
                  <a:lnTo>
                    <a:pt x="2709333" y="0"/>
                  </a:lnTo>
                  <a:lnTo>
                    <a:pt x="2709333" y="64636"/>
                  </a:lnTo>
                  <a:lnTo>
                    <a:pt x="0" y="64636"/>
                  </a:lnTo>
                  <a:close/>
                </a:path>
              </a:pathLst>
            </a:custGeom>
            <a:solidFill>
              <a:srgbClr val="ED989A"/>
            </a:solidFill>
            <a:ln>
              <a:noFill/>
            </a:ln>
          </p:spPr>
        </p:sp>
        <p:sp>
          <p:nvSpPr>
            <p:cNvPr id="89" name="Google Shape;89;p13"/>
            <p:cNvSpPr txBox="1"/>
            <p:nvPr/>
          </p:nvSpPr>
          <p:spPr>
            <a:xfrm>
              <a:off x="0" y="-28575"/>
              <a:ext cx="2709333" cy="93211"/>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 name="Google Shape;90;p13"/>
          <p:cNvGrpSpPr/>
          <p:nvPr/>
        </p:nvGrpSpPr>
        <p:grpSpPr>
          <a:xfrm>
            <a:off x="5023967" y="7717028"/>
            <a:ext cx="2551819" cy="2223909"/>
            <a:chOff x="0" y="-28575"/>
            <a:chExt cx="914514" cy="796999"/>
          </a:xfrm>
        </p:grpSpPr>
        <p:sp>
          <p:nvSpPr>
            <p:cNvPr id="91" name="Google Shape;91;p13"/>
            <p:cNvSpPr/>
            <p:nvPr/>
          </p:nvSpPr>
          <p:spPr>
            <a:xfrm>
              <a:off x="0" y="0"/>
              <a:ext cx="914514" cy="768424"/>
            </a:xfrm>
            <a:custGeom>
              <a:avLst/>
              <a:gdLst/>
              <a:ahLst/>
              <a:cxnLst/>
              <a:rect l="l" t="t" r="r" b="b"/>
              <a:pathLst>
                <a:path w="914514" h="768424" extrusionOk="0">
                  <a:moveTo>
                    <a:pt x="0" y="0"/>
                  </a:moveTo>
                  <a:lnTo>
                    <a:pt x="914514" y="0"/>
                  </a:lnTo>
                  <a:lnTo>
                    <a:pt x="914514" y="768424"/>
                  </a:lnTo>
                  <a:lnTo>
                    <a:pt x="0" y="768424"/>
                  </a:lnTo>
                  <a:close/>
                </a:path>
              </a:pathLst>
            </a:custGeom>
            <a:solidFill>
              <a:srgbClr val="ED989A"/>
            </a:solidFill>
            <a:ln>
              <a:noFill/>
            </a:ln>
          </p:spPr>
        </p:sp>
        <p:sp>
          <p:nvSpPr>
            <p:cNvPr id="92" name="Google Shape;92;p13"/>
            <p:cNvSpPr txBox="1"/>
            <p:nvPr/>
          </p:nvSpPr>
          <p:spPr>
            <a:xfrm>
              <a:off x="0" y="-28575"/>
              <a:ext cx="914514" cy="796999"/>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3" name="Google Shape;93;p13"/>
          <p:cNvGrpSpPr/>
          <p:nvPr/>
        </p:nvGrpSpPr>
        <p:grpSpPr>
          <a:xfrm>
            <a:off x="0" y="9954402"/>
            <a:ext cx="7560000" cy="737598"/>
            <a:chOff x="0" y="-28575"/>
            <a:chExt cx="2709333" cy="264339"/>
          </a:xfrm>
        </p:grpSpPr>
        <p:sp>
          <p:nvSpPr>
            <p:cNvPr id="94" name="Google Shape;94;p13"/>
            <p:cNvSpPr/>
            <p:nvPr/>
          </p:nvSpPr>
          <p:spPr>
            <a:xfrm>
              <a:off x="0" y="0"/>
              <a:ext cx="2709333" cy="235764"/>
            </a:xfrm>
            <a:custGeom>
              <a:avLst/>
              <a:gdLst/>
              <a:ahLst/>
              <a:cxnLst/>
              <a:rect l="l" t="t" r="r" b="b"/>
              <a:pathLst>
                <a:path w="2709333" h="235764" extrusionOk="0">
                  <a:moveTo>
                    <a:pt x="0" y="0"/>
                  </a:moveTo>
                  <a:lnTo>
                    <a:pt x="2709333" y="0"/>
                  </a:lnTo>
                  <a:lnTo>
                    <a:pt x="2709333" y="235764"/>
                  </a:lnTo>
                  <a:lnTo>
                    <a:pt x="0" y="235764"/>
                  </a:lnTo>
                  <a:close/>
                </a:path>
              </a:pathLst>
            </a:custGeom>
            <a:solidFill>
              <a:srgbClr val="ED989A"/>
            </a:solidFill>
            <a:ln>
              <a:noFill/>
            </a:ln>
          </p:spPr>
        </p:sp>
        <p:sp>
          <p:nvSpPr>
            <p:cNvPr id="95" name="Google Shape;95;p13"/>
            <p:cNvSpPr txBox="1"/>
            <p:nvPr/>
          </p:nvSpPr>
          <p:spPr>
            <a:xfrm>
              <a:off x="0" y="-28575"/>
              <a:ext cx="2709333" cy="264339"/>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6" name="Google Shape;96;p13"/>
          <p:cNvGrpSpPr/>
          <p:nvPr/>
        </p:nvGrpSpPr>
        <p:grpSpPr>
          <a:xfrm>
            <a:off x="0" y="-186047"/>
            <a:ext cx="7560000" cy="909756"/>
            <a:chOff x="0" y="-66675"/>
            <a:chExt cx="2709333" cy="326036"/>
          </a:xfrm>
        </p:grpSpPr>
        <p:sp>
          <p:nvSpPr>
            <p:cNvPr id="97" name="Google Shape;97;p13"/>
            <p:cNvSpPr/>
            <p:nvPr/>
          </p:nvSpPr>
          <p:spPr>
            <a:xfrm>
              <a:off x="0" y="0"/>
              <a:ext cx="2709333" cy="259361"/>
            </a:xfrm>
            <a:custGeom>
              <a:avLst/>
              <a:gdLst/>
              <a:ahLst/>
              <a:cxnLst/>
              <a:rect l="l" t="t" r="r" b="b"/>
              <a:pathLst>
                <a:path w="2709333" h="259361" extrusionOk="0">
                  <a:moveTo>
                    <a:pt x="0" y="0"/>
                  </a:moveTo>
                  <a:lnTo>
                    <a:pt x="2709333" y="0"/>
                  </a:lnTo>
                  <a:lnTo>
                    <a:pt x="2709333" y="259361"/>
                  </a:lnTo>
                  <a:lnTo>
                    <a:pt x="0" y="259361"/>
                  </a:lnTo>
                  <a:close/>
                </a:path>
              </a:pathLst>
            </a:custGeom>
            <a:solidFill>
              <a:srgbClr val="ED989A"/>
            </a:solidFill>
            <a:ln>
              <a:noFill/>
            </a:ln>
          </p:spPr>
        </p:sp>
        <p:sp>
          <p:nvSpPr>
            <p:cNvPr id="98" name="Google Shape;98;p13"/>
            <p:cNvSpPr txBox="1"/>
            <p:nvPr/>
          </p:nvSpPr>
          <p:spPr>
            <a:xfrm>
              <a:off x="0" y="-66675"/>
              <a:ext cx="2709333" cy="326036"/>
            </a:xfrm>
            <a:prstGeom prst="rect">
              <a:avLst/>
            </a:prstGeom>
            <a:noFill/>
            <a:ln>
              <a:noFill/>
            </a:ln>
          </p:spPr>
          <p:txBody>
            <a:bodyPr spcFirstLastPara="1" wrap="square" lIns="50800" tIns="50800" rIns="50800" bIns="50800" anchor="ctr" anchorCtr="0">
              <a:noAutofit/>
            </a:bodyPr>
            <a:lstStyle/>
            <a:p>
              <a:pPr marL="0" marR="0" lvl="0" indent="0" algn="ctr" rtl="0">
                <a:lnSpc>
                  <a:spcPct val="140011"/>
                </a:lnSpc>
                <a:spcBef>
                  <a:spcPts val="0"/>
                </a:spcBef>
                <a:spcAft>
                  <a:spcPts val="0"/>
                </a:spcAft>
                <a:buNone/>
              </a:pPr>
              <a:r>
                <a:rPr lang="en-US" sz="3399" b="1" i="0" u="none" strike="noStrike" cap="none">
                  <a:solidFill>
                    <a:srgbClr val="FFFFFF"/>
                  </a:solidFill>
                  <a:latin typeface="Montserrat"/>
                  <a:ea typeface="Montserrat"/>
                  <a:cs typeface="Montserrat"/>
                  <a:sym typeface="Montserrat"/>
                </a:rPr>
                <a:t>Induction Task</a:t>
              </a:r>
              <a:endParaRPr/>
            </a:p>
          </p:txBody>
        </p:sp>
      </p:grpSp>
      <p:grpSp>
        <p:nvGrpSpPr>
          <p:cNvPr id="99" name="Google Shape;99;p13"/>
          <p:cNvGrpSpPr/>
          <p:nvPr/>
        </p:nvGrpSpPr>
        <p:grpSpPr>
          <a:xfrm>
            <a:off x="113527" y="9999627"/>
            <a:ext cx="570063" cy="704865"/>
            <a:chOff x="0" y="-28575"/>
            <a:chExt cx="472032" cy="583653"/>
          </a:xfrm>
        </p:grpSpPr>
        <p:sp>
          <p:nvSpPr>
            <p:cNvPr id="100" name="Google Shape;100;p13"/>
            <p:cNvSpPr/>
            <p:nvPr/>
          </p:nvSpPr>
          <p:spPr>
            <a:xfrm>
              <a:off x="0" y="0"/>
              <a:ext cx="472032" cy="555078"/>
            </a:xfrm>
            <a:custGeom>
              <a:avLst/>
              <a:gdLst/>
              <a:ahLst/>
              <a:cxnLst/>
              <a:rect l="l" t="t" r="r" b="b"/>
              <a:pathLst>
                <a:path w="472032" h="555078" extrusionOk="0">
                  <a:moveTo>
                    <a:pt x="203200" y="0"/>
                  </a:moveTo>
                  <a:lnTo>
                    <a:pt x="472032" y="0"/>
                  </a:lnTo>
                  <a:lnTo>
                    <a:pt x="268832" y="555078"/>
                  </a:lnTo>
                  <a:lnTo>
                    <a:pt x="0" y="555078"/>
                  </a:lnTo>
                  <a:lnTo>
                    <a:pt x="203200" y="0"/>
                  </a:lnTo>
                  <a:close/>
                </a:path>
              </a:pathLst>
            </a:custGeom>
            <a:solidFill>
              <a:srgbClr val="2D276A"/>
            </a:solidFill>
            <a:ln>
              <a:noFill/>
            </a:ln>
          </p:spPr>
        </p:sp>
        <p:sp>
          <p:nvSpPr>
            <p:cNvPr id="101" name="Google Shape;101;p13"/>
            <p:cNvSpPr txBox="1"/>
            <p:nvPr/>
          </p:nvSpPr>
          <p:spPr>
            <a:xfrm>
              <a:off x="101600" y="-28575"/>
              <a:ext cx="268832" cy="583653"/>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2" name="Google Shape;102;p13"/>
          <p:cNvGrpSpPr/>
          <p:nvPr/>
        </p:nvGrpSpPr>
        <p:grpSpPr>
          <a:xfrm>
            <a:off x="624525" y="9999627"/>
            <a:ext cx="570063" cy="692373"/>
            <a:chOff x="0" y="-28575"/>
            <a:chExt cx="472032" cy="573310"/>
          </a:xfrm>
        </p:grpSpPr>
        <p:sp>
          <p:nvSpPr>
            <p:cNvPr id="103" name="Google Shape;103;p13"/>
            <p:cNvSpPr/>
            <p:nvPr/>
          </p:nvSpPr>
          <p:spPr>
            <a:xfrm>
              <a:off x="0" y="0"/>
              <a:ext cx="472032" cy="544735"/>
            </a:xfrm>
            <a:custGeom>
              <a:avLst/>
              <a:gdLst/>
              <a:ahLst/>
              <a:cxnLst/>
              <a:rect l="l" t="t" r="r" b="b"/>
              <a:pathLst>
                <a:path w="472032" h="544735" extrusionOk="0">
                  <a:moveTo>
                    <a:pt x="203200" y="0"/>
                  </a:moveTo>
                  <a:lnTo>
                    <a:pt x="472032" y="0"/>
                  </a:lnTo>
                  <a:lnTo>
                    <a:pt x="268832" y="544735"/>
                  </a:lnTo>
                  <a:lnTo>
                    <a:pt x="0" y="544735"/>
                  </a:lnTo>
                  <a:lnTo>
                    <a:pt x="203200" y="0"/>
                  </a:lnTo>
                  <a:close/>
                </a:path>
              </a:pathLst>
            </a:custGeom>
            <a:solidFill>
              <a:srgbClr val="2D276A"/>
            </a:solidFill>
            <a:ln>
              <a:noFill/>
            </a:ln>
          </p:spPr>
        </p:sp>
        <p:sp>
          <p:nvSpPr>
            <p:cNvPr id="104" name="Google Shape;104;p13"/>
            <p:cNvSpPr txBox="1"/>
            <p:nvPr/>
          </p:nvSpPr>
          <p:spPr>
            <a:xfrm>
              <a:off x="101600" y="-28575"/>
              <a:ext cx="268832" cy="573310"/>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5" name="Google Shape;105;p13"/>
          <p:cNvGrpSpPr/>
          <p:nvPr/>
        </p:nvGrpSpPr>
        <p:grpSpPr>
          <a:xfrm>
            <a:off x="1130018" y="9999627"/>
            <a:ext cx="570063" cy="692373"/>
            <a:chOff x="0" y="-28575"/>
            <a:chExt cx="472032" cy="573310"/>
          </a:xfrm>
        </p:grpSpPr>
        <p:sp>
          <p:nvSpPr>
            <p:cNvPr id="106" name="Google Shape;106;p13"/>
            <p:cNvSpPr/>
            <p:nvPr/>
          </p:nvSpPr>
          <p:spPr>
            <a:xfrm>
              <a:off x="0" y="0"/>
              <a:ext cx="472032" cy="544735"/>
            </a:xfrm>
            <a:custGeom>
              <a:avLst/>
              <a:gdLst/>
              <a:ahLst/>
              <a:cxnLst/>
              <a:rect l="l" t="t" r="r" b="b"/>
              <a:pathLst>
                <a:path w="472032" h="544735" extrusionOk="0">
                  <a:moveTo>
                    <a:pt x="203200" y="0"/>
                  </a:moveTo>
                  <a:lnTo>
                    <a:pt x="472032" y="0"/>
                  </a:lnTo>
                  <a:lnTo>
                    <a:pt x="268832" y="544735"/>
                  </a:lnTo>
                  <a:lnTo>
                    <a:pt x="0" y="544735"/>
                  </a:lnTo>
                  <a:lnTo>
                    <a:pt x="203200" y="0"/>
                  </a:lnTo>
                  <a:close/>
                </a:path>
              </a:pathLst>
            </a:custGeom>
            <a:solidFill>
              <a:srgbClr val="2D276A"/>
            </a:solidFill>
            <a:ln>
              <a:noFill/>
            </a:ln>
          </p:spPr>
        </p:sp>
        <p:sp>
          <p:nvSpPr>
            <p:cNvPr id="107" name="Google Shape;107;p13"/>
            <p:cNvSpPr txBox="1"/>
            <p:nvPr/>
          </p:nvSpPr>
          <p:spPr>
            <a:xfrm>
              <a:off x="101600" y="-28575"/>
              <a:ext cx="268832" cy="573310"/>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8" name="Google Shape;108;p13"/>
          <p:cNvGrpSpPr/>
          <p:nvPr/>
        </p:nvGrpSpPr>
        <p:grpSpPr>
          <a:xfrm>
            <a:off x="5788880" y="-45549"/>
            <a:ext cx="570063" cy="769259"/>
            <a:chOff x="0" y="-28575"/>
            <a:chExt cx="472032" cy="664913"/>
          </a:xfrm>
        </p:grpSpPr>
        <p:sp>
          <p:nvSpPr>
            <p:cNvPr id="109" name="Google Shape;109;p13"/>
            <p:cNvSpPr/>
            <p:nvPr/>
          </p:nvSpPr>
          <p:spPr>
            <a:xfrm>
              <a:off x="0" y="0"/>
              <a:ext cx="472032" cy="636338"/>
            </a:xfrm>
            <a:custGeom>
              <a:avLst/>
              <a:gdLst/>
              <a:ahLst/>
              <a:cxnLst/>
              <a:rect l="l" t="t" r="r" b="b"/>
              <a:pathLst>
                <a:path w="472032" h="636338" extrusionOk="0">
                  <a:moveTo>
                    <a:pt x="203200" y="0"/>
                  </a:moveTo>
                  <a:lnTo>
                    <a:pt x="472032" y="0"/>
                  </a:lnTo>
                  <a:lnTo>
                    <a:pt x="268832" y="636338"/>
                  </a:lnTo>
                  <a:lnTo>
                    <a:pt x="0" y="636338"/>
                  </a:lnTo>
                  <a:lnTo>
                    <a:pt x="203200" y="0"/>
                  </a:lnTo>
                  <a:close/>
                </a:path>
              </a:pathLst>
            </a:custGeom>
            <a:solidFill>
              <a:srgbClr val="2D276A"/>
            </a:solidFill>
            <a:ln>
              <a:noFill/>
            </a:ln>
          </p:spPr>
        </p:sp>
        <p:sp>
          <p:nvSpPr>
            <p:cNvPr id="110" name="Google Shape;110;p13"/>
            <p:cNvSpPr txBox="1"/>
            <p:nvPr/>
          </p:nvSpPr>
          <p:spPr>
            <a:xfrm>
              <a:off x="101600" y="-28575"/>
              <a:ext cx="268832" cy="664913"/>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1" name="Google Shape;111;p13"/>
          <p:cNvGrpSpPr/>
          <p:nvPr/>
        </p:nvGrpSpPr>
        <p:grpSpPr>
          <a:xfrm>
            <a:off x="6299877" y="-58602"/>
            <a:ext cx="570063" cy="782311"/>
            <a:chOff x="0" y="-28575"/>
            <a:chExt cx="472032" cy="664913"/>
          </a:xfrm>
        </p:grpSpPr>
        <p:sp>
          <p:nvSpPr>
            <p:cNvPr id="112" name="Google Shape;112;p13"/>
            <p:cNvSpPr/>
            <p:nvPr/>
          </p:nvSpPr>
          <p:spPr>
            <a:xfrm>
              <a:off x="0" y="0"/>
              <a:ext cx="472032" cy="636338"/>
            </a:xfrm>
            <a:custGeom>
              <a:avLst/>
              <a:gdLst/>
              <a:ahLst/>
              <a:cxnLst/>
              <a:rect l="l" t="t" r="r" b="b"/>
              <a:pathLst>
                <a:path w="472032" h="636338" extrusionOk="0">
                  <a:moveTo>
                    <a:pt x="203200" y="0"/>
                  </a:moveTo>
                  <a:lnTo>
                    <a:pt x="472032" y="0"/>
                  </a:lnTo>
                  <a:lnTo>
                    <a:pt x="268832" y="636338"/>
                  </a:lnTo>
                  <a:lnTo>
                    <a:pt x="0" y="636338"/>
                  </a:lnTo>
                  <a:lnTo>
                    <a:pt x="203200" y="0"/>
                  </a:lnTo>
                  <a:close/>
                </a:path>
              </a:pathLst>
            </a:custGeom>
            <a:solidFill>
              <a:srgbClr val="2D276A"/>
            </a:solidFill>
            <a:ln>
              <a:noFill/>
            </a:ln>
          </p:spPr>
        </p:sp>
        <p:sp>
          <p:nvSpPr>
            <p:cNvPr id="113" name="Google Shape;113;p13"/>
            <p:cNvSpPr txBox="1"/>
            <p:nvPr/>
          </p:nvSpPr>
          <p:spPr>
            <a:xfrm>
              <a:off x="101600" y="-28575"/>
              <a:ext cx="268832" cy="664913"/>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4" name="Google Shape;114;p13"/>
          <p:cNvGrpSpPr/>
          <p:nvPr/>
        </p:nvGrpSpPr>
        <p:grpSpPr>
          <a:xfrm>
            <a:off x="6805370" y="-58602"/>
            <a:ext cx="570063" cy="782311"/>
            <a:chOff x="0" y="-28575"/>
            <a:chExt cx="472032" cy="664913"/>
          </a:xfrm>
        </p:grpSpPr>
        <p:sp>
          <p:nvSpPr>
            <p:cNvPr id="115" name="Google Shape;115;p13"/>
            <p:cNvSpPr/>
            <p:nvPr/>
          </p:nvSpPr>
          <p:spPr>
            <a:xfrm>
              <a:off x="0" y="0"/>
              <a:ext cx="472032" cy="636338"/>
            </a:xfrm>
            <a:custGeom>
              <a:avLst/>
              <a:gdLst/>
              <a:ahLst/>
              <a:cxnLst/>
              <a:rect l="l" t="t" r="r" b="b"/>
              <a:pathLst>
                <a:path w="472032" h="636338" extrusionOk="0">
                  <a:moveTo>
                    <a:pt x="203200" y="0"/>
                  </a:moveTo>
                  <a:lnTo>
                    <a:pt x="472032" y="0"/>
                  </a:lnTo>
                  <a:lnTo>
                    <a:pt x="268832" y="636338"/>
                  </a:lnTo>
                  <a:lnTo>
                    <a:pt x="0" y="636338"/>
                  </a:lnTo>
                  <a:lnTo>
                    <a:pt x="203200" y="0"/>
                  </a:lnTo>
                  <a:close/>
                </a:path>
              </a:pathLst>
            </a:custGeom>
            <a:solidFill>
              <a:srgbClr val="2D276A"/>
            </a:solidFill>
            <a:ln>
              <a:noFill/>
            </a:ln>
          </p:spPr>
        </p:sp>
        <p:sp>
          <p:nvSpPr>
            <p:cNvPr id="116" name="Google Shape;116;p13"/>
            <p:cNvSpPr txBox="1"/>
            <p:nvPr/>
          </p:nvSpPr>
          <p:spPr>
            <a:xfrm>
              <a:off x="101600" y="-28575"/>
              <a:ext cx="268832" cy="664913"/>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3"/>
          <p:cNvSpPr/>
          <p:nvPr/>
        </p:nvSpPr>
        <p:spPr>
          <a:xfrm>
            <a:off x="-14808" y="723709"/>
            <a:ext cx="1974453" cy="1391569"/>
          </a:xfrm>
          <a:custGeom>
            <a:avLst/>
            <a:gdLst/>
            <a:ahLst/>
            <a:cxnLst/>
            <a:rect l="l" t="t" r="r" b="b"/>
            <a:pathLst>
              <a:path w="1974453" h="1391569" extrusionOk="0">
                <a:moveTo>
                  <a:pt x="0" y="0"/>
                </a:moveTo>
                <a:lnTo>
                  <a:pt x="1974453" y="0"/>
                </a:lnTo>
                <a:lnTo>
                  <a:pt x="1974453" y="1391569"/>
                </a:lnTo>
                <a:lnTo>
                  <a:pt x="0" y="1391569"/>
                </a:lnTo>
                <a:lnTo>
                  <a:pt x="0" y="0"/>
                </a:lnTo>
                <a:close/>
              </a:path>
            </a:pathLst>
          </a:custGeom>
          <a:blipFill rotWithShape="1">
            <a:blip r:embed="rId3">
              <a:alphaModFix/>
            </a:blip>
            <a:stretch>
              <a:fillRect/>
            </a:stretch>
          </a:blipFill>
          <a:ln>
            <a:noFill/>
          </a:ln>
        </p:spPr>
      </p:sp>
      <p:sp>
        <p:nvSpPr>
          <p:cNvPr id="118" name="Google Shape;118;p13"/>
          <p:cNvSpPr txBox="1"/>
          <p:nvPr/>
        </p:nvSpPr>
        <p:spPr>
          <a:xfrm>
            <a:off x="2280369" y="852296"/>
            <a:ext cx="5041800" cy="148656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900" b="1" dirty="0">
                <a:solidFill>
                  <a:srgbClr val="121351"/>
                </a:solidFill>
                <a:latin typeface="Montserrat"/>
                <a:ea typeface="Montserrat"/>
                <a:cs typeface="Montserrat"/>
                <a:sym typeface="Montserrat"/>
              </a:rPr>
              <a:t>Spanish</a:t>
            </a:r>
            <a:endParaRPr dirty="0"/>
          </a:p>
        </p:txBody>
      </p:sp>
      <p:sp>
        <p:nvSpPr>
          <p:cNvPr id="121" name="Google Shape;121;p13"/>
          <p:cNvSpPr txBox="1"/>
          <p:nvPr/>
        </p:nvSpPr>
        <p:spPr>
          <a:xfrm>
            <a:off x="5061953" y="7784068"/>
            <a:ext cx="1692968" cy="306705"/>
          </a:xfrm>
          <a:prstGeom prst="rect">
            <a:avLst/>
          </a:prstGeom>
          <a:noFill/>
          <a:ln>
            <a:noFill/>
          </a:ln>
        </p:spPr>
        <p:txBody>
          <a:bodyPr spcFirstLastPara="1" wrap="square" lIns="0" tIns="0" rIns="0" bIns="0" anchor="t" anchorCtr="0">
            <a:spAutoFit/>
          </a:bodyPr>
          <a:lstStyle/>
          <a:p>
            <a:pPr marL="0" marR="0" lvl="0" indent="0" algn="l" rtl="0">
              <a:lnSpc>
                <a:spcPct val="140022"/>
              </a:lnSpc>
              <a:spcBef>
                <a:spcPts val="0"/>
              </a:spcBef>
              <a:spcAft>
                <a:spcPts val="0"/>
              </a:spcAft>
              <a:buNone/>
            </a:pPr>
            <a:r>
              <a:rPr lang="en-US" sz="1799" b="1" i="0" u="none" strike="noStrike" cap="none" dirty="0">
                <a:solidFill>
                  <a:srgbClr val="2D276A"/>
                </a:solidFill>
                <a:latin typeface="Montserrat"/>
                <a:ea typeface="Montserrat"/>
                <a:cs typeface="Montserrat"/>
                <a:sym typeface="Montserrat"/>
              </a:rPr>
              <a:t>Listen</a:t>
            </a:r>
            <a:endParaRPr dirty="0"/>
          </a:p>
        </p:txBody>
      </p:sp>
      <p:sp>
        <p:nvSpPr>
          <p:cNvPr id="123" name="Google Shape;123;p13"/>
          <p:cNvSpPr txBox="1"/>
          <p:nvPr/>
        </p:nvSpPr>
        <p:spPr>
          <a:xfrm>
            <a:off x="149357" y="3436637"/>
            <a:ext cx="4035300" cy="399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599" b="1" i="0" u="none" strike="noStrike" cap="none" dirty="0">
                <a:solidFill>
                  <a:srgbClr val="121351"/>
                </a:solidFill>
                <a:latin typeface="Montserrat"/>
                <a:ea typeface="Montserrat"/>
                <a:cs typeface="Montserrat"/>
                <a:sym typeface="Montserrat"/>
              </a:rPr>
              <a:t>Reading</a:t>
            </a:r>
            <a:endParaRPr sz="800" dirty="0">
              <a:solidFill>
                <a:srgbClr val="121351"/>
              </a:solidFill>
            </a:endParaRPr>
          </a:p>
        </p:txBody>
      </p:sp>
      <p:grpSp>
        <p:nvGrpSpPr>
          <p:cNvPr id="124" name="Google Shape;124;p13"/>
          <p:cNvGrpSpPr/>
          <p:nvPr/>
        </p:nvGrpSpPr>
        <p:grpSpPr>
          <a:xfrm>
            <a:off x="5023968" y="2320677"/>
            <a:ext cx="2551819" cy="823734"/>
            <a:chOff x="0" y="-28575"/>
            <a:chExt cx="914514" cy="295208"/>
          </a:xfrm>
        </p:grpSpPr>
        <p:sp>
          <p:nvSpPr>
            <p:cNvPr id="125" name="Google Shape;125;p13"/>
            <p:cNvSpPr/>
            <p:nvPr/>
          </p:nvSpPr>
          <p:spPr>
            <a:xfrm>
              <a:off x="0" y="0"/>
              <a:ext cx="914514" cy="266633"/>
            </a:xfrm>
            <a:custGeom>
              <a:avLst/>
              <a:gdLst/>
              <a:ahLst/>
              <a:cxnLst/>
              <a:rect l="l" t="t" r="r" b="b"/>
              <a:pathLst>
                <a:path w="914514" h="266633" extrusionOk="0">
                  <a:moveTo>
                    <a:pt x="0" y="0"/>
                  </a:moveTo>
                  <a:lnTo>
                    <a:pt x="914514" y="0"/>
                  </a:lnTo>
                  <a:lnTo>
                    <a:pt x="914514" y="266633"/>
                  </a:lnTo>
                  <a:lnTo>
                    <a:pt x="0" y="266633"/>
                  </a:lnTo>
                  <a:close/>
                </a:path>
              </a:pathLst>
            </a:custGeom>
            <a:solidFill>
              <a:srgbClr val="ED989A"/>
            </a:solidFill>
            <a:ln>
              <a:noFill/>
            </a:ln>
          </p:spPr>
        </p:sp>
        <p:sp>
          <p:nvSpPr>
            <p:cNvPr id="126" name="Google Shape;126;p13"/>
            <p:cNvSpPr txBox="1"/>
            <p:nvPr/>
          </p:nvSpPr>
          <p:spPr>
            <a:xfrm>
              <a:off x="0" y="-28575"/>
              <a:ext cx="914514" cy="295208"/>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7" name="Google Shape;127;p13"/>
          <p:cNvSpPr txBox="1"/>
          <p:nvPr/>
        </p:nvSpPr>
        <p:spPr>
          <a:xfrm>
            <a:off x="5050080" y="2444411"/>
            <a:ext cx="2525707" cy="236988"/>
          </a:xfrm>
          <a:prstGeom prst="rect">
            <a:avLst/>
          </a:prstGeom>
          <a:noFill/>
          <a:ln>
            <a:noFill/>
          </a:ln>
        </p:spPr>
        <p:txBody>
          <a:bodyPr spcFirstLastPara="1" wrap="square" lIns="0" tIns="0" rIns="0" bIns="0" anchor="t" anchorCtr="0">
            <a:spAutoFit/>
          </a:bodyPr>
          <a:lstStyle/>
          <a:p>
            <a:pPr marL="0" marR="0" lvl="0" indent="0" algn="ctr" rtl="0">
              <a:lnSpc>
                <a:spcPct val="140023"/>
              </a:lnSpc>
              <a:spcBef>
                <a:spcPts val="0"/>
              </a:spcBef>
              <a:spcAft>
                <a:spcPts val="0"/>
              </a:spcAft>
              <a:buNone/>
            </a:pPr>
            <a:r>
              <a:rPr lang="en-US" sz="1100" i="0" u="sng" strike="noStrike" cap="none" dirty="0">
                <a:solidFill>
                  <a:srgbClr val="2D276A"/>
                </a:solidFill>
                <a:latin typeface="Montserrat"/>
                <a:ea typeface="Montserrat"/>
                <a:cs typeface="Montserrat"/>
                <a:sym typeface="Montserrat"/>
              </a:rPr>
              <a:t>What else could I do to prepare</a:t>
            </a:r>
            <a:r>
              <a:rPr lang="en-US" sz="1100" b="1" i="0" u="none" strike="noStrike" cap="none" dirty="0">
                <a:solidFill>
                  <a:srgbClr val="2D276A"/>
                </a:solidFill>
                <a:latin typeface="Montserrat"/>
                <a:ea typeface="Montserrat"/>
                <a:cs typeface="Montserrat"/>
                <a:sym typeface="Montserrat"/>
              </a:rPr>
              <a:t>?</a:t>
            </a:r>
            <a:endParaRPr sz="1100" dirty="0"/>
          </a:p>
        </p:txBody>
      </p:sp>
      <p:grpSp>
        <p:nvGrpSpPr>
          <p:cNvPr id="128" name="Google Shape;128;p13"/>
          <p:cNvGrpSpPr/>
          <p:nvPr/>
        </p:nvGrpSpPr>
        <p:grpSpPr>
          <a:xfrm>
            <a:off x="5014904" y="3038483"/>
            <a:ext cx="2551819" cy="2223909"/>
            <a:chOff x="0" y="-28575"/>
            <a:chExt cx="914514" cy="796999"/>
          </a:xfrm>
        </p:grpSpPr>
        <p:sp>
          <p:nvSpPr>
            <p:cNvPr id="129" name="Google Shape;129;p13"/>
            <p:cNvSpPr/>
            <p:nvPr/>
          </p:nvSpPr>
          <p:spPr>
            <a:xfrm>
              <a:off x="0" y="0"/>
              <a:ext cx="914514" cy="768424"/>
            </a:xfrm>
            <a:custGeom>
              <a:avLst/>
              <a:gdLst/>
              <a:ahLst/>
              <a:cxnLst/>
              <a:rect l="l" t="t" r="r" b="b"/>
              <a:pathLst>
                <a:path w="914514" h="768424" extrusionOk="0">
                  <a:moveTo>
                    <a:pt x="0" y="0"/>
                  </a:moveTo>
                  <a:lnTo>
                    <a:pt x="914514" y="0"/>
                  </a:lnTo>
                  <a:lnTo>
                    <a:pt x="914514" y="768424"/>
                  </a:lnTo>
                  <a:lnTo>
                    <a:pt x="0" y="768424"/>
                  </a:lnTo>
                  <a:close/>
                </a:path>
              </a:pathLst>
            </a:custGeom>
            <a:solidFill>
              <a:srgbClr val="ED989A"/>
            </a:solidFill>
            <a:ln>
              <a:noFill/>
            </a:ln>
          </p:spPr>
        </p:sp>
        <p:sp>
          <p:nvSpPr>
            <p:cNvPr id="130" name="Google Shape;130;p13"/>
            <p:cNvSpPr txBox="1"/>
            <p:nvPr/>
          </p:nvSpPr>
          <p:spPr>
            <a:xfrm>
              <a:off x="0" y="-28575"/>
              <a:ext cx="914514" cy="796999"/>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3"/>
          <p:cNvSpPr txBox="1"/>
          <p:nvPr/>
        </p:nvSpPr>
        <p:spPr>
          <a:xfrm>
            <a:off x="5059898" y="2601776"/>
            <a:ext cx="2352690" cy="387607"/>
          </a:xfrm>
          <a:prstGeom prst="rect">
            <a:avLst/>
          </a:prstGeom>
          <a:noFill/>
          <a:ln>
            <a:noFill/>
          </a:ln>
        </p:spPr>
        <p:txBody>
          <a:bodyPr spcFirstLastPara="1" wrap="square" lIns="0" tIns="0" rIns="0" bIns="0" anchor="t" anchorCtr="0">
            <a:spAutoFit/>
          </a:bodyPr>
          <a:lstStyle/>
          <a:p>
            <a:pPr marL="0" marR="0" lvl="0" indent="0" algn="l" rtl="0">
              <a:lnSpc>
                <a:spcPct val="140022"/>
              </a:lnSpc>
              <a:spcBef>
                <a:spcPts val="0"/>
              </a:spcBef>
              <a:spcAft>
                <a:spcPts val="0"/>
              </a:spcAft>
              <a:buNone/>
            </a:pPr>
            <a:r>
              <a:rPr lang="en-US" sz="1799" b="1" i="0" u="none" strike="noStrike" cap="none" dirty="0">
                <a:solidFill>
                  <a:srgbClr val="2D276A"/>
                </a:solidFill>
                <a:latin typeface="Montserrat"/>
                <a:ea typeface="Montserrat"/>
                <a:cs typeface="Montserrat"/>
                <a:sym typeface="Montserrat"/>
              </a:rPr>
              <a:t>Read</a:t>
            </a:r>
            <a:endParaRPr dirty="0"/>
          </a:p>
        </p:txBody>
      </p:sp>
      <p:sp>
        <p:nvSpPr>
          <p:cNvPr id="133" name="Google Shape;133;p13"/>
          <p:cNvSpPr txBox="1"/>
          <p:nvPr/>
        </p:nvSpPr>
        <p:spPr>
          <a:xfrm>
            <a:off x="23712" y="5885623"/>
            <a:ext cx="5003825" cy="3928768"/>
          </a:xfrm>
          <a:prstGeom prst="rect">
            <a:avLst/>
          </a:prstGeom>
          <a:noFill/>
          <a:ln>
            <a:noFill/>
          </a:ln>
        </p:spPr>
        <p:txBody>
          <a:bodyPr spcFirstLastPara="1" wrap="square" lIns="0" tIns="0" rIns="0" bIns="0" anchor="t" anchorCtr="0">
            <a:spAutoFit/>
          </a:bodyPr>
          <a:lstStyle/>
          <a:p>
            <a:pPr>
              <a:lnSpc>
                <a:spcPct val="115000"/>
              </a:lnSpc>
              <a:buClr>
                <a:schemeClr val="dk1"/>
              </a:buClr>
              <a:buSzPts val="1100"/>
            </a:pPr>
            <a:r>
              <a:rPr lang="en-GB" sz="1000" b="1" dirty="0">
                <a:latin typeface="+mn-lt"/>
              </a:rPr>
              <a:t>1) Do a research online about the director Guillermo del Toro. You must find the articles in Spanish and then write a summary in English of your findings to share with your class in September, you must provide your sources (websites, links etc.) and a list of all the vocabulary you looked up. </a:t>
            </a:r>
          </a:p>
          <a:p>
            <a:pPr marL="0" lvl="0" indent="0" algn="l" rtl="0">
              <a:lnSpc>
                <a:spcPct val="115000"/>
              </a:lnSpc>
              <a:spcBef>
                <a:spcPts val="0"/>
              </a:spcBef>
              <a:spcAft>
                <a:spcPts val="0"/>
              </a:spcAft>
              <a:buClr>
                <a:schemeClr val="dk1"/>
              </a:buClr>
              <a:buSzPts val="1100"/>
              <a:buFont typeface="Arial"/>
              <a:buNone/>
            </a:pPr>
            <a:endParaRPr lang="en-GB" sz="1000" b="1" dirty="0">
              <a:solidFill>
                <a:schemeClr val="tx1"/>
              </a:solidFill>
              <a:latin typeface="+mn-lt"/>
              <a:ea typeface="Montserrat"/>
              <a:cs typeface="Montserrat"/>
              <a:sym typeface="Montserrat"/>
            </a:endParaRPr>
          </a:p>
          <a:p>
            <a:pPr>
              <a:lnSpc>
                <a:spcPct val="115000"/>
              </a:lnSpc>
              <a:buClr>
                <a:schemeClr val="dk1"/>
              </a:buClr>
              <a:buSzPts val="1100"/>
            </a:pPr>
            <a:r>
              <a:rPr lang="en-GB" sz="1000" b="1" dirty="0">
                <a:solidFill>
                  <a:schemeClr val="tx1"/>
                </a:solidFill>
                <a:latin typeface="+mn-lt"/>
                <a:sym typeface="Montserrat"/>
              </a:rPr>
              <a:t>2) </a:t>
            </a:r>
            <a:r>
              <a:rPr lang="en-GB" sz="1000" b="1" dirty="0">
                <a:latin typeface="+mn-lt"/>
              </a:rPr>
              <a:t>Choose a Spanish speaking country, a region or one of the following areas (history, society, politics and culture) to develop your knowledge and understanding. If you have a love of art – investigate Spanish or Latin American art! If you love a good debate – find out what is in the news in Spanish speaking countries and decide what you think about that. Anything which you already enjoy or just want to know more about – find out more about it! </a:t>
            </a:r>
          </a:p>
          <a:p>
            <a:pPr>
              <a:lnSpc>
                <a:spcPct val="115000"/>
              </a:lnSpc>
              <a:buClr>
                <a:schemeClr val="dk1"/>
              </a:buClr>
              <a:buSzPts val="1100"/>
            </a:pPr>
            <a:endParaRPr lang="en-GB" sz="1000" b="1" dirty="0">
              <a:latin typeface="+mn-lt"/>
            </a:endParaRPr>
          </a:p>
          <a:p>
            <a:pPr lvl="0">
              <a:lnSpc>
                <a:spcPct val="115000"/>
              </a:lnSpc>
              <a:buSzPts val="1100"/>
            </a:pPr>
            <a:endParaRPr lang="en-GB" sz="1000" dirty="0"/>
          </a:p>
          <a:p>
            <a:pPr lvl="0">
              <a:lnSpc>
                <a:spcPct val="115000"/>
              </a:lnSpc>
              <a:buSzPts val="1100"/>
            </a:pPr>
            <a:r>
              <a:rPr lang="en-GB" sz="1000" b="1" dirty="0">
                <a:ea typeface="Montserrat"/>
                <a:cs typeface="Montserrat"/>
                <a:sym typeface="Montserrat"/>
              </a:rPr>
              <a:t>3) Complete the grammar booklet </a:t>
            </a:r>
          </a:p>
          <a:p>
            <a:pPr lvl="0">
              <a:lnSpc>
                <a:spcPct val="115000"/>
              </a:lnSpc>
              <a:buSzPts val="1100"/>
            </a:pPr>
            <a:endParaRPr lang="en-GB" sz="1000" b="1" dirty="0">
              <a:latin typeface="+mn-lt"/>
              <a:sym typeface="Montserrat"/>
            </a:endParaRPr>
          </a:p>
          <a:p>
            <a:pPr lvl="0">
              <a:lnSpc>
                <a:spcPct val="115000"/>
              </a:lnSpc>
              <a:buSzPts val="1100"/>
            </a:pPr>
            <a:endParaRPr lang="en-GB" sz="1000" dirty="0"/>
          </a:p>
          <a:p>
            <a:pPr lvl="0">
              <a:lnSpc>
                <a:spcPct val="115000"/>
              </a:lnSpc>
              <a:buSzPts val="1100"/>
            </a:pPr>
            <a:r>
              <a:rPr lang="en-GB" sz="1000" b="1" dirty="0"/>
              <a:t>A good online dictionary is </a:t>
            </a:r>
            <a:r>
              <a:rPr lang="en-GB" sz="1000" b="1" u="sng" dirty="0">
                <a:hlinkClick r:id="rId4"/>
              </a:rPr>
              <a:t>www.wordreference.com</a:t>
            </a:r>
            <a:r>
              <a:rPr lang="en-GB" sz="1000" b="1" dirty="0"/>
              <a:t>  </a:t>
            </a:r>
            <a:endParaRPr lang="en-GB" sz="1000" b="1" dirty="0">
              <a:latin typeface="+mn-lt"/>
            </a:endParaRPr>
          </a:p>
          <a:p>
            <a:pPr>
              <a:lnSpc>
                <a:spcPct val="115000"/>
              </a:lnSpc>
              <a:buClr>
                <a:schemeClr val="dk1"/>
              </a:buClr>
              <a:buSzPts val="1100"/>
            </a:pPr>
            <a:endParaRPr lang="en-GB" sz="1000" b="1" dirty="0">
              <a:solidFill>
                <a:srgbClr val="12135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000" u="sng" dirty="0">
                <a:solidFill>
                  <a:srgbClr val="121351"/>
                </a:solidFill>
                <a:latin typeface="Montserrat"/>
                <a:ea typeface="Montserrat"/>
                <a:cs typeface="Montserrat"/>
                <a:sym typeface="Montserrat"/>
              </a:rPr>
              <a:t>What you will need to submit:</a:t>
            </a:r>
            <a:endParaRPr sz="1000" u="sng" dirty="0">
              <a:solidFill>
                <a:srgbClr val="121351"/>
              </a:solidFill>
              <a:latin typeface="Montserrat"/>
              <a:ea typeface="Montserrat"/>
              <a:cs typeface="Montserrat"/>
              <a:sym typeface="Montserrat"/>
            </a:endParaRPr>
          </a:p>
          <a:p>
            <a:pPr lvl="0">
              <a:lnSpc>
                <a:spcPct val="115000"/>
              </a:lnSpc>
              <a:buClr>
                <a:schemeClr val="dk1"/>
              </a:buClr>
              <a:buSzPts val="1100"/>
            </a:pPr>
            <a:r>
              <a:rPr lang="en-US" sz="1000" dirty="0">
                <a:solidFill>
                  <a:srgbClr val="121351"/>
                </a:solidFill>
                <a:latin typeface="Montserrat"/>
                <a:ea typeface="Montserrat"/>
                <a:cs typeface="Montserrat"/>
                <a:sym typeface="Montserrat"/>
              </a:rPr>
              <a:t>-</a:t>
            </a:r>
            <a:r>
              <a:rPr lang="en-GB" sz="1000" b="1" dirty="0">
                <a:latin typeface="Arial" panose="020B0604020202020204" pitchFamily="34" charset="0"/>
              </a:rPr>
              <a:t>You need to complete the grammar pages and research tasks. Upload your exercises to the Google Classroom on the first day of term when enrolled to the Google Classroom for the course</a:t>
            </a:r>
            <a:r>
              <a:rPr lang="en-GB" sz="1200" b="1" dirty="0">
                <a:latin typeface="Arial" panose="020B0604020202020204" pitchFamily="34" charset="0"/>
              </a:rPr>
              <a:t>.</a:t>
            </a:r>
            <a:endParaRPr sz="1200" dirty="0">
              <a:solidFill>
                <a:srgbClr val="121351"/>
              </a:solidFill>
              <a:latin typeface="Montserrat"/>
              <a:ea typeface="Montserrat"/>
              <a:cs typeface="Montserrat"/>
              <a:sym typeface="Montserrat"/>
            </a:endParaRPr>
          </a:p>
        </p:txBody>
      </p:sp>
      <p:sp>
        <p:nvSpPr>
          <p:cNvPr id="134" name="Google Shape;134;p13"/>
          <p:cNvSpPr txBox="1"/>
          <p:nvPr/>
        </p:nvSpPr>
        <p:spPr>
          <a:xfrm>
            <a:off x="71839" y="5399531"/>
            <a:ext cx="4845000" cy="399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599" b="1" i="0" u="none" strike="noStrike" cap="none" dirty="0">
                <a:solidFill>
                  <a:srgbClr val="121351"/>
                </a:solidFill>
                <a:latin typeface="Montserrat"/>
                <a:ea typeface="Montserrat"/>
                <a:cs typeface="Montserrat"/>
                <a:sym typeface="Montserrat"/>
              </a:rPr>
              <a:t>Task to be completed:</a:t>
            </a:r>
            <a:endParaRPr sz="800" dirty="0">
              <a:solidFill>
                <a:srgbClr val="121351"/>
              </a:solidFill>
            </a:endParaRPr>
          </a:p>
        </p:txBody>
      </p:sp>
      <p:sp>
        <p:nvSpPr>
          <p:cNvPr id="135" name="Google Shape;135;p13"/>
          <p:cNvSpPr txBox="1"/>
          <p:nvPr/>
        </p:nvSpPr>
        <p:spPr>
          <a:xfrm>
            <a:off x="1844167" y="10090551"/>
            <a:ext cx="5478000" cy="58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899" b="1" i="0" u="none" strike="noStrike" cap="none">
                <a:solidFill>
                  <a:srgbClr val="121351"/>
                </a:solidFill>
                <a:latin typeface="Montserrat"/>
                <a:ea typeface="Montserrat"/>
                <a:cs typeface="Montserrat"/>
                <a:sym typeface="Montserrat"/>
              </a:rPr>
              <a:t>All tasks to be handed in during the first lesson of </a:t>
            </a:r>
            <a:r>
              <a:rPr lang="en-US" sz="1899" b="1">
                <a:solidFill>
                  <a:srgbClr val="121351"/>
                </a:solidFill>
                <a:latin typeface="Montserrat"/>
                <a:ea typeface="Montserrat"/>
                <a:cs typeface="Montserrat"/>
                <a:sym typeface="Montserrat"/>
              </a:rPr>
              <a:t>the</a:t>
            </a:r>
            <a:r>
              <a:rPr lang="en-US" sz="1899" b="1" i="0" u="none" strike="noStrike" cap="none">
                <a:solidFill>
                  <a:srgbClr val="121351"/>
                </a:solidFill>
                <a:latin typeface="Montserrat"/>
                <a:ea typeface="Montserrat"/>
                <a:cs typeface="Montserrat"/>
                <a:sym typeface="Montserrat"/>
              </a:rPr>
              <a:t> subject in September</a:t>
            </a:r>
            <a:endParaRPr/>
          </a:p>
        </p:txBody>
      </p:sp>
      <p:sp>
        <p:nvSpPr>
          <p:cNvPr id="136" name="Google Shape;136;p13"/>
          <p:cNvSpPr txBox="1"/>
          <p:nvPr/>
        </p:nvSpPr>
        <p:spPr>
          <a:xfrm>
            <a:off x="174059" y="2639825"/>
            <a:ext cx="4845000" cy="74328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400" b="1" i="0" u="none" strike="noStrike" cap="none" dirty="0">
                <a:solidFill>
                  <a:srgbClr val="121351"/>
                </a:solidFill>
                <a:latin typeface="Montserrat"/>
                <a:ea typeface="Montserrat"/>
                <a:cs typeface="Montserrat"/>
                <a:sym typeface="Montserrat"/>
              </a:rPr>
              <a:t>Exam Board:</a:t>
            </a:r>
            <a:r>
              <a:rPr lang="en-US" sz="1400" b="0" i="0" u="none" strike="noStrike" cap="none" dirty="0">
                <a:solidFill>
                  <a:srgbClr val="121351"/>
                </a:solidFill>
                <a:latin typeface="Montserrat"/>
                <a:ea typeface="Montserrat"/>
                <a:cs typeface="Montserrat"/>
                <a:sym typeface="Montserrat"/>
              </a:rPr>
              <a:t> AQA</a:t>
            </a:r>
            <a:endParaRPr dirty="0">
              <a:solidFill>
                <a:srgbClr val="121351"/>
              </a:solidFill>
            </a:endParaRPr>
          </a:p>
          <a:p>
            <a:pPr lvl="0" algn="just">
              <a:lnSpc>
                <a:spcPct val="115000"/>
              </a:lnSpc>
            </a:pPr>
            <a:r>
              <a:rPr lang="en-US" sz="1400" b="1" i="0" u="none" strike="noStrike" cap="none" dirty="0">
                <a:solidFill>
                  <a:srgbClr val="121351"/>
                </a:solidFill>
                <a:latin typeface="Montserrat"/>
                <a:ea typeface="Montserrat"/>
                <a:cs typeface="Montserrat"/>
                <a:sym typeface="Montserrat"/>
              </a:rPr>
              <a:t>Specification Code: </a:t>
            </a:r>
            <a:r>
              <a:rPr lang="en-GB" b="1" dirty="0">
                <a:latin typeface="Montserrat" panose="020B0604020202020204" charset="0"/>
              </a:rPr>
              <a:t>7692</a:t>
            </a:r>
            <a:endParaRPr b="1" dirty="0">
              <a:solidFill>
                <a:srgbClr val="121351"/>
              </a:solidFill>
              <a:latin typeface="Montserrat" panose="020B0604020202020204" charset="0"/>
            </a:endParaRPr>
          </a:p>
          <a:p>
            <a:pPr marL="0" marR="0" lvl="0" indent="0" algn="just" rtl="0">
              <a:lnSpc>
                <a:spcPct val="115000"/>
              </a:lnSpc>
              <a:spcBef>
                <a:spcPts val="0"/>
              </a:spcBef>
              <a:spcAft>
                <a:spcPts val="0"/>
              </a:spcAft>
              <a:buNone/>
            </a:pPr>
            <a:r>
              <a:rPr lang="en-US" sz="1400" b="1" i="0" u="none" strike="noStrike" cap="none" dirty="0">
                <a:solidFill>
                  <a:srgbClr val="121351"/>
                </a:solidFill>
                <a:latin typeface="Montserrat"/>
                <a:ea typeface="Montserrat"/>
                <a:cs typeface="Montserrat"/>
                <a:sym typeface="Montserrat"/>
              </a:rPr>
              <a:t>Teachers: </a:t>
            </a:r>
            <a:r>
              <a:rPr lang="en-US" sz="1400" b="1" i="0" u="none" strike="noStrike" cap="none" dirty="0" err="1">
                <a:solidFill>
                  <a:srgbClr val="121351"/>
                </a:solidFill>
                <a:latin typeface="Montserrat"/>
                <a:ea typeface="Montserrat"/>
                <a:cs typeface="Montserrat"/>
                <a:sym typeface="Montserrat"/>
              </a:rPr>
              <a:t>Ms</a:t>
            </a:r>
            <a:r>
              <a:rPr lang="en-US" sz="1400" b="1" i="0" u="none" strike="noStrike" cap="none" dirty="0">
                <a:solidFill>
                  <a:srgbClr val="121351"/>
                </a:solidFill>
                <a:latin typeface="Montserrat"/>
                <a:ea typeface="Montserrat"/>
                <a:cs typeface="Montserrat"/>
                <a:sym typeface="Montserrat"/>
              </a:rPr>
              <a:t> Brioua, </a:t>
            </a:r>
            <a:r>
              <a:rPr lang="en-US" sz="1400" b="1" i="0" u="none" strike="noStrike" cap="none" dirty="0" err="1">
                <a:solidFill>
                  <a:srgbClr val="121351"/>
                </a:solidFill>
                <a:latin typeface="Montserrat"/>
                <a:ea typeface="Montserrat"/>
                <a:cs typeface="Montserrat"/>
                <a:sym typeface="Montserrat"/>
              </a:rPr>
              <a:t>Ms</a:t>
            </a:r>
            <a:r>
              <a:rPr lang="en-US" sz="1400" b="1" i="0" u="none" strike="noStrike" cap="none" dirty="0">
                <a:solidFill>
                  <a:srgbClr val="121351"/>
                </a:solidFill>
                <a:latin typeface="Montserrat"/>
                <a:ea typeface="Montserrat"/>
                <a:cs typeface="Montserrat"/>
                <a:sym typeface="Montserrat"/>
              </a:rPr>
              <a:t> </a:t>
            </a:r>
            <a:r>
              <a:rPr lang="en-US" sz="1400" b="1" i="0" u="none" strike="noStrike" cap="none" dirty="0" err="1">
                <a:solidFill>
                  <a:srgbClr val="121351"/>
                </a:solidFill>
                <a:latin typeface="Montserrat"/>
                <a:ea typeface="Montserrat"/>
                <a:cs typeface="Montserrat"/>
                <a:sym typeface="Montserrat"/>
              </a:rPr>
              <a:t>Tapp</a:t>
            </a:r>
            <a:endParaRPr dirty="0">
              <a:solidFill>
                <a:srgbClr val="121351"/>
              </a:solidFill>
            </a:endParaRPr>
          </a:p>
        </p:txBody>
      </p:sp>
      <p:sp>
        <p:nvSpPr>
          <p:cNvPr id="137" name="Google Shape;137;p13"/>
          <p:cNvSpPr txBox="1"/>
          <p:nvPr/>
        </p:nvSpPr>
        <p:spPr>
          <a:xfrm>
            <a:off x="76212" y="2275636"/>
            <a:ext cx="4707000" cy="399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599" b="1" i="0" u="none" strike="noStrike" cap="none" dirty="0">
                <a:solidFill>
                  <a:srgbClr val="121351"/>
                </a:solidFill>
                <a:latin typeface="Montserrat"/>
                <a:ea typeface="Montserrat"/>
                <a:cs typeface="Montserrat"/>
                <a:sym typeface="Montserrat"/>
              </a:rPr>
              <a:t>Essential Information</a:t>
            </a:r>
            <a:endParaRPr sz="800" dirty="0"/>
          </a:p>
        </p:txBody>
      </p:sp>
      <p:sp>
        <p:nvSpPr>
          <p:cNvPr id="138" name="Google Shape;138;p13"/>
          <p:cNvSpPr txBox="1"/>
          <p:nvPr/>
        </p:nvSpPr>
        <p:spPr>
          <a:xfrm>
            <a:off x="4955136" y="7882497"/>
            <a:ext cx="2596501" cy="2930033"/>
          </a:xfrm>
          <a:prstGeom prst="rect">
            <a:avLst/>
          </a:prstGeom>
          <a:noFill/>
          <a:ln>
            <a:noFill/>
          </a:ln>
        </p:spPr>
        <p:txBody>
          <a:bodyPr spcFirstLastPara="1" wrap="square" lIns="0" tIns="0" rIns="0" bIns="0" anchor="t" anchorCtr="0">
            <a:spAutoFit/>
          </a:bodyPr>
          <a:lstStyle/>
          <a:p>
            <a:pPr marL="152400">
              <a:lnSpc>
                <a:spcPct val="140000"/>
              </a:lnSpc>
              <a:buClr>
                <a:srgbClr val="2D276A"/>
              </a:buClr>
              <a:buSzPts val="1200"/>
            </a:pPr>
            <a:endParaRPr lang="en-GB" sz="1100" b="1" u="sng" dirty="0">
              <a:hlinkClick r:id="rId5"/>
            </a:endParaRPr>
          </a:p>
          <a:p>
            <a:pPr marL="152400">
              <a:lnSpc>
                <a:spcPct val="140000"/>
              </a:lnSpc>
              <a:buClr>
                <a:srgbClr val="2D276A"/>
              </a:buClr>
              <a:buSzPts val="1200"/>
            </a:pPr>
            <a:r>
              <a:rPr lang="en-GB" sz="1100" b="1" u="sng" dirty="0">
                <a:hlinkClick r:id="rId5"/>
              </a:rPr>
              <a:t>www.lyricstraining.com</a:t>
            </a:r>
            <a:r>
              <a:rPr lang="en-GB" sz="1100" b="1" u="sng" dirty="0"/>
              <a:t>: </a:t>
            </a:r>
            <a:r>
              <a:rPr lang="en-GB" sz="1100" b="1" dirty="0"/>
              <a:t>you can select the level of difficulty.</a:t>
            </a:r>
          </a:p>
          <a:p>
            <a:pPr marL="152400">
              <a:lnSpc>
                <a:spcPct val="140000"/>
              </a:lnSpc>
              <a:buClr>
                <a:srgbClr val="2D276A"/>
              </a:buClr>
              <a:buSzPts val="1200"/>
            </a:pPr>
            <a:r>
              <a:rPr lang="en-GB" sz="1000" b="1" dirty="0"/>
              <a:t>Hoy </a:t>
            </a:r>
            <a:r>
              <a:rPr lang="en-GB" sz="1000" b="1" dirty="0" err="1"/>
              <a:t>Hablamos</a:t>
            </a:r>
            <a:r>
              <a:rPr lang="en-GB" sz="1000" b="1" dirty="0"/>
              <a:t> – Podcast to learn Spanish on Spotify.</a:t>
            </a:r>
          </a:p>
          <a:p>
            <a:pPr marL="152400">
              <a:lnSpc>
                <a:spcPct val="140000"/>
              </a:lnSpc>
              <a:buClr>
                <a:srgbClr val="2D276A"/>
              </a:buClr>
              <a:buSzPts val="1200"/>
            </a:pPr>
            <a:r>
              <a:rPr lang="en-GB" sz="1000" b="1" dirty="0"/>
              <a:t>Radio Nacional de </a:t>
            </a:r>
            <a:r>
              <a:rPr lang="en-GB" sz="1000" b="1" dirty="0" err="1"/>
              <a:t>España</a:t>
            </a:r>
            <a:r>
              <a:rPr lang="en-GB" sz="1000" b="1" dirty="0"/>
              <a:t> </a:t>
            </a:r>
            <a:r>
              <a:rPr lang="en-GB" sz="1000" b="1" u="sng" dirty="0">
                <a:hlinkClick r:id="rId6"/>
              </a:rPr>
              <a:t>www.rtve.es</a:t>
            </a:r>
            <a:r>
              <a:rPr lang="en-GB" sz="1000" b="1" dirty="0"/>
              <a:t> </a:t>
            </a:r>
            <a:endParaRPr lang="en-GB" sz="1000" dirty="0"/>
          </a:p>
          <a:p>
            <a:pPr marL="152400">
              <a:lnSpc>
                <a:spcPct val="140000"/>
              </a:lnSpc>
              <a:buClr>
                <a:srgbClr val="2D276A"/>
              </a:buClr>
              <a:buSzPts val="1200"/>
            </a:pPr>
            <a:r>
              <a:rPr lang="en-GB" sz="1000" b="1" dirty="0"/>
              <a:t>Los 40 </a:t>
            </a:r>
            <a:r>
              <a:rPr lang="en-GB" sz="1000" b="1" dirty="0" err="1"/>
              <a:t>Principales</a:t>
            </a:r>
            <a:r>
              <a:rPr lang="en-GB" sz="1000" b="1" dirty="0"/>
              <a:t> </a:t>
            </a:r>
            <a:r>
              <a:rPr lang="en-GB" sz="1000" b="1" u="sng" dirty="0">
                <a:hlinkClick r:id="rId7"/>
              </a:rPr>
              <a:t>https://los40.com</a:t>
            </a:r>
            <a:r>
              <a:rPr lang="en-GB" sz="1000" b="1" dirty="0"/>
              <a:t>  Keep up to date with the musical trends in Spain.</a:t>
            </a:r>
          </a:p>
          <a:p>
            <a:pPr marL="152400">
              <a:lnSpc>
                <a:spcPct val="140000"/>
              </a:lnSpc>
              <a:buClr>
                <a:srgbClr val="2D276A"/>
              </a:buClr>
              <a:buSzPts val="1200"/>
            </a:pPr>
            <a:endParaRPr lang="en-GB" sz="1000" b="1" dirty="0"/>
          </a:p>
          <a:p>
            <a:pPr marL="152400">
              <a:lnSpc>
                <a:spcPct val="140000"/>
              </a:lnSpc>
              <a:buClr>
                <a:srgbClr val="2D276A"/>
              </a:buClr>
              <a:buSzPts val="1200"/>
            </a:pPr>
            <a:endParaRPr lang="en-GB" sz="1000" dirty="0"/>
          </a:p>
          <a:p>
            <a:pPr marL="152400">
              <a:lnSpc>
                <a:spcPct val="140000"/>
              </a:lnSpc>
              <a:buClr>
                <a:srgbClr val="2D276A"/>
              </a:buClr>
              <a:buSzPts val="1200"/>
            </a:pPr>
            <a:endParaRPr lang="en-GB" sz="1100" dirty="0"/>
          </a:p>
          <a:p>
            <a:pPr marL="152400" marR="0" lvl="0" algn="l" rtl="0">
              <a:lnSpc>
                <a:spcPct val="140000"/>
              </a:lnSpc>
              <a:spcBef>
                <a:spcPts val="0"/>
              </a:spcBef>
              <a:spcAft>
                <a:spcPts val="0"/>
              </a:spcAft>
              <a:buClr>
                <a:srgbClr val="2D276A"/>
              </a:buClr>
              <a:buSzPts val="1200"/>
            </a:pPr>
            <a:r>
              <a:rPr lang="en-US" sz="1200" dirty="0">
                <a:solidFill>
                  <a:srgbClr val="2D276A"/>
                </a:solidFill>
                <a:latin typeface="Montserrat"/>
                <a:ea typeface="Montserrat"/>
                <a:cs typeface="Montserrat"/>
                <a:sym typeface="Montserrat"/>
              </a:rPr>
              <a:t> </a:t>
            </a:r>
            <a:endParaRPr sz="1200" dirty="0">
              <a:solidFill>
                <a:srgbClr val="2D276A"/>
              </a:solidFill>
              <a:latin typeface="Montserrat"/>
              <a:ea typeface="Montserrat"/>
              <a:cs typeface="Montserrat"/>
              <a:sym typeface="Montserrat"/>
            </a:endParaRPr>
          </a:p>
        </p:txBody>
      </p:sp>
      <p:sp>
        <p:nvSpPr>
          <p:cNvPr id="5" name="Rectangle 4">
            <a:extLst>
              <a:ext uri="{FF2B5EF4-FFF2-40B4-BE49-F238E27FC236}">
                <a16:creationId xmlns:a16="http://schemas.microsoft.com/office/drawing/2014/main" id="{29E757CD-31C6-48C7-9261-65E9D3A7A598}"/>
              </a:ext>
            </a:extLst>
          </p:cNvPr>
          <p:cNvSpPr/>
          <p:nvPr/>
        </p:nvSpPr>
        <p:spPr>
          <a:xfrm>
            <a:off x="4976011" y="3408778"/>
            <a:ext cx="1850186" cy="276999"/>
          </a:xfrm>
          <a:prstGeom prst="rect">
            <a:avLst/>
          </a:prstGeom>
        </p:spPr>
        <p:txBody>
          <a:bodyPr wrap="none">
            <a:spAutoFit/>
          </a:bodyPr>
          <a:lstStyle/>
          <a:p>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https://verne.elpais.com/</a:t>
            </a:r>
            <a:endParaRPr lang="en-GB" dirty="0">
              <a:solidFill>
                <a:srgbClr val="0000FF"/>
              </a:solidFill>
            </a:endParaRPr>
          </a:p>
        </p:txBody>
      </p:sp>
      <p:sp>
        <p:nvSpPr>
          <p:cNvPr id="6" name="Rectangle 5">
            <a:extLst>
              <a:ext uri="{FF2B5EF4-FFF2-40B4-BE49-F238E27FC236}">
                <a16:creationId xmlns:a16="http://schemas.microsoft.com/office/drawing/2014/main" id="{877AC961-14CF-45B5-A955-139773291091}"/>
              </a:ext>
            </a:extLst>
          </p:cNvPr>
          <p:cNvSpPr/>
          <p:nvPr/>
        </p:nvSpPr>
        <p:spPr>
          <a:xfrm>
            <a:off x="4916839" y="3135686"/>
            <a:ext cx="2282997" cy="307777"/>
          </a:xfrm>
          <a:prstGeom prst="rect">
            <a:avLst/>
          </a:prstGeom>
        </p:spPr>
        <p:txBody>
          <a:bodyPr wrap="non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www.primerasnoticias.com</a:t>
            </a:r>
            <a:endParaRPr lang="en-GB" dirty="0"/>
          </a:p>
        </p:txBody>
      </p:sp>
      <p:sp>
        <p:nvSpPr>
          <p:cNvPr id="7" name="Rectangle 6">
            <a:extLst>
              <a:ext uri="{FF2B5EF4-FFF2-40B4-BE49-F238E27FC236}">
                <a16:creationId xmlns:a16="http://schemas.microsoft.com/office/drawing/2014/main" id="{6D05CD59-0776-4B79-8E8B-835478BF90B8}"/>
              </a:ext>
            </a:extLst>
          </p:cNvPr>
          <p:cNvSpPr/>
          <p:nvPr/>
        </p:nvSpPr>
        <p:spPr>
          <a:xfrm>
            <a:off x="4961892" y="3668958"/>
            <a:ext cx="4511315" cy="523220"/>
          </a:xfrm>
          <a:prstGeom prst="rect">
            <a:avLst/>
          </a:prstGeom>
        </p:spPr>
        <p:txBody>
          <a:bodyPr wrap="square">
            <a:spAutoFit/>
          </a:bodyPr>
          <a:lstStyle/>
          <a:p>
            <a:r>
              <a:rPr lang="en-GB"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www.bbc.co.uk/languages/</a:t>
            </a:r>
          </a:p>
          <a:p>
            <a:r>
              <a:rPr lang="en-GB" b="1"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spanish</a:t>
            </a:r>
            <a:r>
              <a:rPr lang="en-GB"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/tv/onlinenews.shtml</a:t>
            </a: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9" name="Rectangle 8">
            <a:extLst>
              <a:ext uri="{FF2B5EF4-FFF2-40B4-BE49-F238E27FC236}">
                <a16:creationId xmlns:a16="http://schemas.microsoft.com/office/drawing/2014/main" id="{05184F8D-D0B4-433B-8DC8-871997150BF3}"/>
              </a:ext>
            </a:extLst>
          </p:cNvPr>
          <p:cNvSpPr/>
          <p:nvPr/>
        </p:nvSpPr>
        <p:spPr>
          <a:xfrm>
            <a:off x="4940779" y="4604963"/>
            <a:ext cx="1696201" cy="307777"/>
          </a:xfrm>
          <a:prstGeom prst="rect">
            <a:avLst/>
          </a:prstGeom>
        </p:spPr>
        <p:txBody>
          <a:bodyPr wrap="square">
            <a:spAutoFit/>
          </a:bodyPr>
          <a:lstStyle/>
          <a:p>
            <a:r>
              <a:rPr lang="en-GB"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n-GB"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spanishlanguage</a:t>
            </a: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10" name="Rectangle 9">
            <a:extLst>
              <a:ext uri="{FF2B5EF4-FFF2-40B4-BE49-F238E27FC236}">
                <a16:creationId xmlns:a16="http://schemas.microsoft.com/office/drawing/2014/main" id="{E791D8C5-50C6-4F1F-9337-75456CFC475F}"/>
              </a:ext>
            </a:extLst>
          </p:cNvPr>
          <p:cNvSpPr/>
          <p:nvPr/>
        </p:nvSpPr>
        <p:spPr>
          <a:xfrm>
            <a:off x="6321747" y="4376782"/>
            <a:ext cx="891591" cy="307777"/>
          </a:xfrm>
          <a:prstGeom prst="rect">
            <a:avLst/>
          </a:prstGeom>
        </p:spPr>
        <p:txBody>
          <a:bodyPr wrap="none">
            <a:spAutoFit/>
          </a:bodyPr>
          <a:lstStyle/>
          <a:p>
            <a:r>
              <a:rPr lang="en-GB"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@Spain - </a:t>
            </a:r>
            <a:endParaRPr lang="en-GB" dirty="0">
              <a:solidFill>
                <a:srgbClr val="0000FF"/>
              </a:solidFill>
            </a:endParaRPr>
          </a:p>
        </p:txBody>
      </p:sp>
      <p:sp>
        <p:nvSpPr>
          <p:cNvPr id="11" name="Rectangle 10">
            <a:extLst>
              <a:ext uri="{FF2B5EF4-FFF2-40B4-BE49-F238E27FC236}">
                <a16:creationId xmlns:a16="http://schemas.microsoft.com/office/drawing/2014/main" id="{CB2E7B8D-BECA-4D7F-9C7E-E1BA9FFA771F}"/>
              </a:ext>
            </a:extLst>
          </p:cNvPr>
          <p:cNvSpPr/>
          <p:nvPr/>
        </p:nvSpPr>
        <p:spPr>
          <a:xfrm>
            <a:off x="4938711" y="4391924"/>
            <a:ext cx="1383712" cy="307777"/>
          </a:xfrm>
          <a:prstGeom prst="rect">
            <a:avLst/>
          </a:prstGeom>
        </p:spPr>
        <p:txBody>
          <a:bodyPr wrap="none">
            <a:spAutoFit/>
          </a:bodyPr>
          <a:lstStyle/>
          <a:p>
            <a:r>
              <a:rPr lang="en-GB"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n-GB"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LaFrasedelDía</a:t>
            </a:r>
            <a:endParaRPr lang="en-GB" dirty="0">
              <a:solidFill>
                <a:srgbClr val="0000FF"/>
              </a:solidFill>
            </a:endParaRPr>
          </a:p>
        </p:txBody>
      </p:sp>
      <p:sp>
        <p:nvSpPr>
          <p:cNvPr id="12" name="Rectangle 11">
            <a:extLst>
              <a:ext uri="{FF2B5EF4-FFF2-40B4-BE49-F238E27FC236}">
                <a16:creationId xmlns:a16="http://schemas.microsoft.com/office/drawing/2014/main" id="{D87839C0-855C-4516-AEDD-61BC948FECAE}"/>
              </a:ext>
            </a:extLst>
          </p:cNvPr>
          <p:cNvSpPr/>
          <p:nvPr/>
        </p:nvSpPr>
        <p:spPr>
          <a:xfrm>
            <a:off x="5031217" y="4171519"/>
            <a:ext cx="2129109" cy="307777"/>
          </a:xfrm>
          <a:prstGeom prst="rect">
            <a:avLst/>
          </a:prstGeom>
        </p:spPr>
        <p:txBody>
          <a:bodyPr wrap="none">
            <a:spAutoFit/>
          </a:bodyPr>
          <a:lstStyle/>
          <a:p>
            <a:r>
              <a:rPr lang="en-GB"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On twitter: @</a:t>
            </a:r>
            <a:r>
              <a:rPr lang="en-GB"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SpanishDict</a:t>
            </a:r>
            <a:r>
              <a:rPr lang="en-GB"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GB" dirty="0">
              <a:solidFill>
                <a:srgbClr val="0000FF"/>
              </a:solidFill>
            </a:endParaRPr>
          </a:p>
        </p:txBody>
      </p:sp>
      <p:sp>
        <p:nvSpPr>
          <p:cNvPr id="120" name="Google Shape;120;p13"/>
          <p:cNvSpPr txBox="1"/>
          <p:nvPr/>
        </p:nvSpPr>
        <p:spPr>
          <a:xfrm>
            <a:off x="5074574" y="4910262"/>
            <a:ext cx="1692968" cy="306705"/>
          </a:xfrm>
          <a:prstGeom prst="rect">
            <a:avLst/>
          </a:prstGeom>
          <a:noFill/>
          <a:ln>
            <a:noFill/>
          </a:ln>
        </p:spPr>
        <p:txBody>
          <a:bodyPr spcFirstLastPara="1" wrap="square" lIns="0" tIns="0" rIns="0" bIns="0" anchor="t" anchorCtr="0">
            <a:spAutoFit/>
          </a:bodyPr>
          <a:lstStyle/>
          <a:p>
            <a:pPr marL="0" marR="0" lvl="0" indent="0" algn="l" rtl="0">
              <a:lnSpc>
                <a:spcPct val="140022"/>
              </a:lnSpc>
              <a:spcBef>
                <a:spcPts val="0"/>
              </a:spcBef>
              <a:spcAft>
                <a:spcPts val="0"/>
              </a:spcAft>
              <a:buNone/>
            </a:pPr>
            <a:r>
              <a:rPr lang="en-US" sz="1799" b="1" i="0" u="none" strike="noStrike" cap="none" dirty="0">
                <a:solidFill>
                  <a:srgbClr val="2D276A"/>
                </a:solidFill>
                <a:latin typeface="Montserrat"/>
                <a:ea typeface="Montserrat"/>
                <a:cs typeface="Montserrat"/>
                <a:sym typeface="Montserrat"/>
              </a:rPr>
              <a:t>Watch</a:t>
            </a:r>
            <a:endParaRPr dirty="0"/>
          </a:p>
        </p:txBody>
      </p:sp>
      <p:sp>
        <p:nvSpPr>
          <p:cNvPr id="119" name="Google Shape;119;p13"/>
          <p:cNvSpPr txBox="1"/>
          <p:nvPr/>
        </p:nvSpPr>
        <p:spPr>
          <a:xfrm>
            <a:off x="5005541" y="5485985"/>
            <a:ext cx="2755089" cy="2646878"/>
          </a:xfrm>
          <a:prstGeom prst="rect">
            <a:avLst/>
          </a:prstGeom>
          <a:noFill/>
          <a:ln>
            <a:noFill/>
          </a:ln>
        </p:spPr>
        <p:txBody>
          <a:bodyPr spcFirstLastPara="1" wrap="square" lIns="0" tIns="0" rIns="0" bIns="0" anchor="t" anchorCtr="0">
            <a:spAutoFit/>
          </a:bodyPr>
          <a:lstStyle/>
          <a:p>
            <a:r>
              <a:rPr lang="en-GB" sz="1000" b="1" dirty="0">
                <a:latin typeface="+mn-lt"/>
              </a:rPr>
              <a:t>Watch the latest news in Spanish </a:t>
            </a:r>
            <a:r>
              <a:rPr lang="en-GB" sz="1000" b="1" dirty="0">
                <a:latin typeface="+mn-lt"/>
                <a:hlinkClick r:id="rId6"/>
              </a:rPr>
              <a:t>www.rtve.es</a:t>
            </a:r>
            <a:r>
              <a:rPr lang="en-GB" sz="1000" b="1" dirty="0">
                <a:latin typeface="+mn-lt"/>
              </a:rPr>
              <a:t>  </a:t>
            </a:r>
          </a:p>
          <a:p>
            <a:r>
              <a:rPr lang="en-GB" sz="1000" b="1" dirty="0">
                <a:latin typeface="+mn-lt"/>
              </a:rPr>
              <a:t>Master chef: </a:t>
            </a:r>
            <a:r>
              <a:rPr lang="en-GB" sz="1000" b="1" u="sng" dirty="0">
                <a:latin typeface="+mn-lt"/>
                <a:hlinkClick r:id="rId11"/>
              </a:rPr>
              <a:t>www.rtve.es/television/masterchef</a:t>
            </a:r>
            <a:r>
              <a:rPr lang="en-GB" sz="1000" b="1" dirty="0">
                <a:latin typeface="+mn-lt"/>
              </a:rPr>
              <a:t> or some football </a:t>
            </a:r>
            <a:r>
              <a:rPr lang="en-GB" sz="1000" b="1" u="sng" dirty="0">
                <a:latin typeface="+mn-lt"/>
                <a:hlinkClick r:id="rId12"/>
              </a:rPr>
              <a:t>www.rtve.es/deportes/champions-league</a:t>
            </a:r>
            <a:r>
              <a:rPr lang="en-GB" sz="1000" b="1" dirty="0">
                <a:latin typeface="+mn-lt"/>
              </a:rPr>
              <a:t>.</a:t>
            </a:r>
            <a:endParaRPr lang="en-GB" sz="1000" dirty="0">
              <a:latin typeface="+mn-lt"/>
            </a:endParaRPr>
          </a:p>
          <a:p>
            <a:r>
              <a:rPr lang="en-GB" sz="1000" b="1" dirty="0">
                <a:latin typeface="+mn-lt"/>
              </a:rPr>
              <a:t>Watch some cartoon in Spanish </a:t>
            </a:r>
            <a:r>
              <a:rPr lang="en-GB" sz="1000" b="1" u="sng" dirty="0">
                <a:latin typeface="+mn-lt"/>
                <a:hlinkClick r:id="rId13"/>
              </a:rPr>
              <a:t>www.rtve.es/infantil</a:t>
            </a:r>
            <a:r>
              <a:rPr lang="en-GB" sz="1000" b="1" dirty="0">
                <a:latin typeface="+mn-lt"/>
              </a:rPr>
              <a:t>.</a:t>
            </a:r>
            <a:endParaRPr lang="en-GB" sz="1000" dirty="0">
              <a:latin typeface="+mn-lt"/>
            </a:endParaRPr>
          </a:p>
          <a:p>
            <a:r>
              <a:rPr lang="en-GB" sz="1000" b="1" dirty="0">
                <a:latin typeface="+mn-lt"/>
              </a:rPr>
              <a:t> Another TV station is </a:t>
            </a:r>
            <a:r>
              <a:rPr lang="en-GB" sz="1000" b="1" u="sng" dirty="0">
                <a:latin typeface="+mn-lt"/>
                <a:hlinkClick r:id="rId14"/>
              </a:rPr>
              <a:t>www.antena3.com</a:t>
            </a:r>
            <a:r>
              <a:rPr lang="en-GB" sz="1000" b="1" dirty="0">
                <a:latin typeface="+mn-lt"/>
              </a:rPr>
              <a:t> . This gives you access to loads of soaps and dramas as well as Downton Abbey in Spanish (also available on Netflix!). </a:t>
            </a:r>
          </a:p>
          <a:p>
            <a:endParaRPr lang="en-GB" sz="1000" b="1" dirty="0">
              <a:latin typeface="+mn-lt"/>
            </a:endParaRPr>
          </a:p>
          <a:p>
            <a:r>
              <a:rPr lang="en-GB" sz="1000" b="1" u="sng" dirty="0">
                <a:solidFill>
                  <a:schemeClr val="tx1"/>
                </a:solidFill>
                <a:latin typeface="+mn-lt"/>
                <a:ea typeface="Montserrat"/>
                <a:cs typeface="Montserrat"/>
                <a:sym typeface="Montserrat"/>
              </a:rPr>
              <a:t>Watch the movie </a:t>
            </a:r>
            <a:r>
              <a:rPr lang="en-GB" sz="1000" b="1" dirty="0">
                <a:solidFill>
                  <a:schemeClr val="tx1"/>
                </a:solidFill>
                <a:latin typeface="+mn-lt"/>
                <a:ea typeface="Montserrat"/>
                <a:cs typeface="Montserrat"/>
                <a:sym typeface="Montserrat"/>
              </a:rPr>
              <a:t>‘</a:t>
            </a:r>
            <a:r>
              <a:rPr lang="en-GB" sz="1000" b="1" i="1" dirty="0">
                <a:solidFill>
                  <a:schemeClr val="tx1"/>
                </a:solidFill>
                <a:latin typeface="+mn-lt"/>
                <a:ea typeface="Montserrat"/>
                <a:cs typeface="Montserrat"/>
                <a:sym typeface="Montserrat"/>
              </a:rPr>
              <a:t>El </a:t>
            </a:r>
            <a:r>
              <a:rPr lang="en-GB" sz="1000" b="1" i="1" dirty="0" err="1">
                <a:solidFill>
                  <a:schemeClr val="tx1"/>
                </a:solidFill>
                <a:latin typeface="+mn-lt"/>
                <a:ea typeface="Montserrat"/>
                <a:cs typeface="Montserrat"/>
                <a:sym typeface="Montserrat"/>
              </a:rPr>
              <a:t>Laberinto</a:t>
            </a:r>
            <a:r>
              <a:rPr lang="en-GB" sz="1000" b="1" i="1" dirty="0">
                <a:solidFill>
                  <a:schemeClr val="tx1"/>
                </a:solidFill>
                <a:latin typeface="+mn-lt"/>
                <a:ea typeface="Montserrat"/>
                <a:cs typeface="Montserrat"/>
                <a:sym typeface="Montserrat"/>
              </a:rPr>
              <a:t> del </a:t>
            </a:r>
            <a:r>
              <a:rPr lang="en-GB" sz="1000" b="1" i="1" dirty="0" err="1">
                <a:solidFill>
                  <a:schemeClr val="tx1"/>
                </a:solidFill>
                <a:latin typeface="+mn-lt"/>
                <a:ea typeface="Montserrat"/>
                <a:cs typeface="Montserrat"/>
                <a:sym typeface="Montserrat"/>
              </a:rPr>
              <a:t>fauno</a:t>
            </a:r>
            <a:r>
              <a:rPr lang="en-GB" sz="1000" b="1" dirty="0">
                <a:solidFill>
                  <a:schemeClr val="tx1"/>
                </a:solidFill>
                <a:latin typeface="+mn-lt"/>
                <a:ea typeface="Montserrat"/>
                <a:cs typeface="Montserrat"/>
                <a:sym typeface="Montserrat"/>
              </a:rPr>
              <a:t>’ in Spanish with English subtitles.</a:t>
            </a:r>
          </a:p>
          <a:p>
            <a:endParaRPr lang="en-GB" sz="1000" b="1" dirty="0">
              <a:solidFill>
                <a:schemeClr val="tx1"/>
              </a:solidFill>
              <a:latin typeface="+mn-lt"/>
              <a:ea typeface="Montserrat"/>
              <a:cs typeface="Montserrat"/>
              <a:sym typeface="Montserrat"/>
            </a:endParaRPr>
          </a:p>
          <a:p>
            <a:r>
              <a:rPr lang="en-US" sz="1200" dirty="0">
                <a:solidFill>
                  <a:srgbClr val="2D276A"/>
                </a:solidFill>
                <a:latin typeface="Montserrat"/>
                <a:ea typeface="Montserrat"/>
                <a:cs typeface="Montserrat"/>
                <a:sym typeface="Montserrat"/>
              </a:rPr>
              <a:t> </a:t>
            </a:r>
            <a:endParaRPr sz="1200" dirty="0">
              <a:solidFill>
                <a:srgbClr val="2D276A"/>
              </a:solidFill>
              <a:latin typeface="Montserrat"/>
              <a:ea typeface="Montserrat"/>
              <a:cs typeface="Montserrat"/>
              <a:sym typeface="Montserrat"/>
            </a:endParaRPr>
          </a:p>
        </p:txBody>
      </p:sp>
      <p:sp>
        <p:nvSpPr>
          <p:cNvPr id="68" name="Rectangle 67">
            <a:extLst>
              <a:ext uri="{FF2B5EF4-FFF2-40B4-BE49-F238E27FC236}">
                <a16:creationId xmlns:a16="http://schemas.microsoft.com/office/drawing/2014/main" id="{2B4AC5F2-B8CC-4F7B-9124-EB20669AE112}"/>
              </a:ext>
            </a:extLst>
          </p:cNvPr>
          <p:cNvSpPr/>
          <p:nvPr/>
        </p:nvSpPr>
        <p:spPr>
          <a:xfrm>
            <a:off x="4976011" y="2884059"/>
            <a:ext cx="1725152" cy="307777"/>
          </a:xfrm>
          <a:prstGeom prst="rect">
            <a:avLst/>
          </a:prstGeom>
        </p:spPr>
        <p:txBody>
          <a:bodyPr wrap="none">
            <a:spAutoFit/>
          </a:bodyPr>
          <a:lstStyle/>
          <a:p>
            <a:r>
              <a:rPr lang="en-GB" b="1" u="sng" dirty="0">
                <a:solidFill>
                  <a:srgbClr val="4472C4"/>
                </a:solidFill>
                <a:latin typeface="Calibri" panose="020F0502020204030204" pitchFamily="34" charset="0"/>
                <a:ea typeface="Calibri" panose="020F0502020204030204" pitchFamily="34" charset="0"/>
                <a:cs typeface="Times New Roman" panose="02020603050405020304" pitchFamily="18" charset="0"/>
                <a:hlinkClick r:id="rId15"/>
              </a:rPr>
              <a:t>www.20minutos.es</a:t>
            </a:r>
            <a:r>
              <a:rPr lang="en-GB" b="1" u="sng" dirty="0">
                <a:solidFill>
                  <a:srgbClr val="4472C4"/>
                </a:solidFill>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13" name="TextBox 12">
            <a:extLst>
              <a:ext uri="{FF2B5EF4-FFF2-40B4-BE49-F238E27FC236}">
                <a16:creationId xmlns:a16="http://schemas.microsoft.com/office/drawing/2014/main" id="{FA272DBC-32E6-4C2C-A0CD-A9366BE8FFBC}"/>
              </a:ext>
            </a:extLst>
          </p:cNvPr>
          <p:cNvSpPr txBox="1"/>
          <p:nvPr/>
        </p:nvSpPr>
        <p:spPr>
          <a:xfrm>
            <a:off x="32586" y="3763569"/>
            <a:ext cx="3486852" cy="307777"/>
          </a:xfrm>
          <a:prstGeom prst="rect">
            <a:avLst/>
          </a:prstGeom>
          <a:noFill/>
        </p:spPr>
        <p:txBody>
          <a:bodyPr wrap="none" rtlCol="0">
            <a:spAutoFit/>
          </a:bodyPr>
          <a:lstStyle/>
          <a:p>
            <a:r>
              <a:rPr lang="en-GB" dirty="0"/>
              <a:t>Read about the course specification </a:t>
            </a:r>
            <a:r>
              <a:rPr lang="en-GB" b="1" dirty="0"/>
              <a:t>here</a:t>
            </a:r>
            <a:r>
              <a:rPr lang="en-GB" dirty="0"/>
              <a:t>:</a:t>
            </a:r>
          </a:p>
        </p:txBody>
      </p:sp>
      <p:sp>
        <p:nvSpPr>
          <p:cNvPr id="14" name="Rectangle 13">
            <a:extLst>
              <a:ext uri="{FF2B5EF4-FFF2-40B4-BE49-F238E27FC236}">
                <a16:creationId xmlns:a16="http://schemas.microsoft.com/office/drawing/2014/main" id="{BC55B259-FCF7-4794-A0B0-68BC35176168}"/>
              </a:ext>
            </a:extLst>
          </p:cNvPr>
          <p:cNvSpPr/>
          <p:nvPr/>
        </p:nvSpPr>
        <p:spPr>
          <a:xfrm>
            <a:off x="7268" y="4747321"/>
            <a:ext cx="4800451" cy="738664"/>
          </a:xfrm>
          <a:prstGeom prst="rect">
            <a:avLst/>
          </a:prstGeom>
        </p:spPr>
        <p:txBody>
          <a:bodyPr wrap="square">
            <a:spAutoFit/>
          </a:bodyPr>
          <a:lstStyle/>
          <a:p>
            <a:r>
              <a:rPr lang="en-GB" dirty="0">
                <a:solidFill>
                  <a:schemeClr val="tx1"/>
                </a:solidFill>
                <a:hlinkClick r:id="rId16"/>
              </a:rPr>
              <a:t>https://www.aqa.org.uk/subjects/spanish/a-level/spanish-7692/specification/scheme-of-assessment</a:t>
            </a:r>
            <a:endParaRPr lang="en-GB" dirty="0">
              <a:solidFill>
                <a:schemeClr val="tx1"/>
              </a:solidFill>
            </a:endParaRPr>
          </a:p>
          <a:p>
            <a:endParaRPr lang="en-GB" dirty="0">
              <a:solidFill>
                <a:schemeClr val="tx1"/>
              </a:solidFill>
            </a:endParaRPr>
          </a:p>
        </p:txBody>
      </p:sp>
      <p:sp>
        <p:nvSpPr>
          <p:cNvPr id="16" name="Rectangle 15">
            <a:extLst>
              <a:ext uri="{FF2B5EF4-FFF2-40B4-BE49-F238E27FC236}">
                <a16:creationId xmlns:a16="http://schemas.microsoft.com/office/drawing/2014/main" id="{8171ABFA-CE1C-4651-9B55-64F8D3DF3262}"/>
              </a:ext>
            </a:extLst>
          </p:cNvPr>
          <p:cNvSpPr/>
          <p:nvPr/>
        </p:nvSpPr>
        <p:spPr>
          <a:xfrm>
            <a:off x="41913" y="4138866"/>
            <a:ext cx="4913223" cy="738664"/>
          </a:xfrm>
          <a:prstGeom prst="rect">
            <a:avLst/>
          </a:prstGeom>
        </p:spPr>
        <p:txBody>
          <a:bodyPr wrap="square">
            <a:spAutoFit/>
          </a:bodyPr>
          <a:lstStyle/>
          <a:p>
            <a:r>
              <a:rPr lang="en-GB" dirty="0">
                <a:solidFill>
                  <a:srgbClr val="C00000"/>
                </a:solidFill>
                <a:hlinkClick r:id="rId17"/>
              </a:rPr>
              <a:t>https://www.aqa.org.uk/subjects/spanish/a-level/spanish-7692/specification/specification-at-a-glance</a:t>
            </a:r>
            <a:endParaRPr lang="en-GB" dirty="0">
              <a:solidFill>
                <a:srgbClr val="C00000"/>
              </a:solidFill>
            </a:endParaRPr>
          </a:p>
          <a:p>
            <a:endParaRPr lang="en-GB" dirty="0">
              <a:solidFill>
                <a:srgbClr val="C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406</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Montserrat</vt: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Samia Brioua</dc:creator>
  <cp:lastModifiedBy>Pauline Carroll</cp:lastModifiedBy>
  <cp:revision>12</cp:revision>
  <dcterms:modified xsi:type="dcterms:W3CDTF">2026-06-17T08:23:08Z</dcterms:modified>
</cp:coreProperties>
</file>