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6" r:id="rId2"/>
  </p:sldIdLst>
  <p:sldSz cx="9720263" cy="17640300"/>
  <p:notesSz cx="6797675" cy="9926638"/>
  <p:defaultTextStyle>
    <a:defPPr>
      <a:defRPr lang="en-US"/>
    </a:defPPr>
    <a:lvl1pPr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546100" indent="-88900"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1093788" indent="-179388"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641475" indent="-269875"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2187575" indent="-358775"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556">
          <p15:clr>
            <a:srgbClr val="A4A3A4"/>
          </p15:clr>
        </p15:guide>
        <p15:guide id="2" pos="30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3433"/>
    <a:srgbClr val="EE12CF"/>
    <a:srgbClr val="00FFCC"/>
    <a:srgbClr val="00B800"/>
    <a:srgbClr val="AC75D5"/>
    <a:srgbClr val="2CB22C"/>
    <a:srgbClr val="00CC00"/>
    <a:srgbClr val="00FF00"/>
    <a:srgbClr val="00B050"/>
    <a:srgbClr val="1448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647" autoAdjust="0"/>
    <p:restoredTop sz="43141" autoAdjust="0"/>
  </p:normalViewPr>
  <p:slideViewPr>
    <p:cSldViewPr snapToGrid="0">
      <p:cViewPr>
        <p:scale>
          <a:sx n="90" d="100"/>
          <a:sy n="90" d="100"/>
        </p:scale>
        <p:origin x="2742" y="66"/>
      </p:cViewPr>
      <p:guideLst>
        <p:guide orient="horz" pos="5556"/>
        <p:guide pos="30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EA99659-4E17-465F-8933-89200B0C1B4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944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4FFEDC-5AF0-4F14-8268-1C21BE2452C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0944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3855C41-E1C6-4051-BD88-0BD13E02BC06}" type="datetimeFigureOut">
              <a:rPr lang="en-US"/>
              <a:pPr>
                <a:defRPr/>
              </a:pPr>
              <a:t>6/14/2023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116F96D-353E-4F45-97ED-A5818D7630F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476500" y="1241425"/>
            <a:ext cx="18446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22946EE-4454-42CB-AEB8-E5C749B608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CF664A-89B6-45D7-8A06-A9038DF2187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0944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41C1D9-DB61-4EE4-BC03-E0B170F822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84ECC27-036F-499F-BA36-EF2715A713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2955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5138"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0275"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95413"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60550"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1E93D99D-A0EC-4C1B-8B21-8D52B503E1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426F3D1-3201-45BF-99F5-A25D442007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067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21" dirty="0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72677C02-E089-4C94-8ACE-EDAEF00211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fld id="{62655CE4-D43B-4E05-A78D-641C02EA10D4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BDEC8-7776-4BD9-94FC-952A9687B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50689-8348-40AB-8024-6D9833C0C22C}" type="datetimeFigureOut">
              <a:rPr lang="en-GB"/>
              <a:pPr>
                <a:defRPr/>
              </a:pPr>
              <a:t>14/06/2023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B1E88-D5CC-4C32-A1A0-11BF66F5C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0A929-0B91-4F0B-93B1-AF18FF4AD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B29528-573D-4C56-AFC1-E5E71C3FED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651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76C342-CAD2-4D7A-A35C-379FD02AD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5C01C-8375-44C4-8CDF-B1B8C491AAF6}" type="datetimeFigureOut">
              <a:rPr lang="en-GB"/>
              <a:pPr>
                <a:defRPr/>
              </a:pPr>
              <a:t>14/06/2023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A5E7B2-8BBD-45ED-BA29-6429DF467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B003EF-B869-4299-AEA3-00BF5E053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5D1EED-DD41-405A-852C-5702EEB1129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017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96A75-51BA-4866-A8A1-DB78831D5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B95B5-0612-4491-9750-89C6F3581635}" type="datetimeFigureOut">
              <a:rPr lang="en-GB"/>
              <a:pPr>
                <a:defRPr/>
              </a:pPr>
              <a:t>14/06/2023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66131-AFCD-45B4-BD58-FB54D4CC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FD20B-8F9F-4AF9-A664-327110FA3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25C011-E1B4-42C2-9C68-AD9612F2548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3192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9A373-E54A-4E2B-BBE9-68228FAC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D7B6E-343C-47A1-80D8-FE317BA230F8}" type="datetimeFigureOut">
              <a:rPr lang="en-GB"/>
              <a:pPr>
                <a:defRPr/>
              </a:pPr>
              <a:t>14/06/2023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5E084-10AE-4A2D-8C9E-9C023625D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B736E-406E-4282-9296-31D22F434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89B552-3DD3-4175-A226-F7405B1C7C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0306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AD48E-1F98-4340-97CF-C3BBF1D21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096C7-2361-4768-96D2-1CC0F9B06F0C}" type="datetimeFigureOut">
              <a:rPr lang="en-GB"/>
              <a:pPr>
                <a:defRPr/>
              </a:pPr>
              <a:t>14/06/2023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61B373-0335-4F11-B999-391126ADB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3F6FA1-3E07-4238-98ED-5E0F2569B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4B0B12-399A-4526-99A2-AA97F19F279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4953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B0FCEF5-B9C1-4CD4-BEA5-1B46D48DB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4DCD8-734C-4B9F-BC3E-66A9CEBC4803}" type="datetimeFigureOut">
              <a:rPr lang="en-GB"/>
              <a:pPr>
                <a:defRPr/>
              </a:pPr>
              <a:t>14/06/2023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4B310ED-EB2C-45B0-86BE-4E695BB64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3F5C82A-B40E-43CB-9074-66934B47A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156C08-9EF3-48D2-A5F8-5DFCCB8EC3C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8828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0E4CD68-3FA3-4DE9-831B-BC425F105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25CBE-F1C3-431A-983D-6ED9606BBFDB}" type="datetimeFigureOut">
              <a:rPr lang="en-GB"/>
              <a:pPr>
                <a:defRPr/>
              </a:pPr>
              <a:t>14/06/2023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D426C49-FBB6-4760-97FE-F3E234616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AC3DE7F-73B4-4DF4-AC2F-62D90A97B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54FB95-2C14-43DB-AC8F-019C2035BCA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31655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7BCC6B9-DEA6-48FA-B2D5-8B74320C2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CC32E-F221-4D1D-8B93-633D8E540C0E}" type="datetimeFigureOut">
              <a:rPr lang="en-GB"/>
              <a:pPr>
                <a:defRPr/>
              </a:pPr>
              <a:t>14/06/2023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0C1290F-A21C-466B-AC47-B767226A1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64B3345-3BE4-45FD-8B3F-5248CBF51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64AAF8-D935-42DF-B3C3-CB2F709A5BF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9819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5262BC2-9F08-4DC7-800F-5A225A4AC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44F56-4C7B-4670-8495-1F995606A77A}" type="datetimeFigureOut">
              <a:rPr lang="en-GB"/>
              <a:pPr>
                <a:defRPr/>
              </a:pPr>
              <a:t>14/06/2023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D49C6CC-B87F-449B-B9BE-2BE91A083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16EDD05-1055-4CA7-8A73-8E43E1799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60A30-71CC-4FB0-87AB-E5C760C544E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571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E846B9D-C5A4-489A-AE28-A0E53F2A8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7E030-AFD9-4A32-8D27-F0B19D8E4F7B}" type="datetimeFigureOut">
              <a:rPr lang="en-GB"/>
              <a:pPr>
                <a:defRPr/>
              </a:pPr>
              <a:t>14/06/2023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B18BA78-3040-4D60-8FB4-E0872B3BA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D1936AC-0EA2-4682-9230-D1297CC82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82299A-1438-4288-B342-B53F9EBC0BF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4426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rtlCol="0">
            <a:normAutofit/>
          </a:bodyPr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7AA5B38-0A08-4497-A724-62A8B942B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5A0DC-BCF3-4BFD-87F3-CE0A0154E512}" type="datetimeFigureOut">
              <a:rPr lang="en-GB"/>
              <a:pPr>
                <a:defRPr/>
              </a:pPr>
              <a:t>14/06/2023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F22E043-6002-43A2-A440-CE1A410E4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18021DE-8B69-4029-A140-5A3BEB170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C4705-EBD0-48F1-81A4-13887CB2D34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31103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CF5F577-0872-45BC-8086-63AA5945E5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68338" y="939800"/>
            <a:ext cx="8383587" cy="340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36EB07F-A7AA-4D4A-AE1F-804C9B7B4A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68338" y="4695825"/>
            <a:ext cx="8383587" cy="1119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FA878D-6A61-4877-9575-9D2FDF944B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68338" y="16349663"/>
            <a:ext cx="2187575" cy="939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1094475" eaLnBrk="1" fontAlgn="auto" hangingPunct="1">
              <a:spcBef>
                <a:spcPts val="0"/>
              </a:spcBef>
              <a:spcAft>
                <a:spcPts val="0"/>
              </a:spcAft>
              <a:defRPr sz="1276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170160F-E00A-4D18-9541-12A69FACA95E}" type="datetimeFigureOut">
              <a:rPr lang="en-GB"/>
              <a:pPr>
                <a:defRPr/>
              </a:pPr>
              <a:t>14/06/2023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F43CB-D355-4C9C-AFA0-89DE3A82A8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19450" y="16349663"/>
            <a:ext cx="3281363" cy="939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1094475" eaLnBrk="1" fontAlgn="auto" hangingPunct="1">
              <a:spcBef>
                <a:spcPts val="0"/>
              </a:spcBef>
              <a:spcAft>
                <a:spcPts val="0"/>
              </a:spcAft>
              <a:defRPr sz="1276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445B3E-3FAF-438B-9F19-4D4C588EC9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64350" y="16349663"/>
            <a:ext cx="2187575" cy="939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13D0CEF-DE75-45B3-AF8D-6E4E73C62EAB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2pPr>
      <a:lvl3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3pPr>
      <a:lvl4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4pPr>
      <a:lvl5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971550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971550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971550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971550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42888" indent="-242888" algn="l" defTabSz="971550" rtl="0" eaLnBrk="0" fontAlgn="base" hangingPunct="0">
        <a:lnSpc>
          <a:spcPct val="90000"/>
        </a:lnSpc>
        <a:spcBef>
          <a:spcPts val="1063"/>
        </a:spcBef>
        <a:spcAft>
          <a:spcPct val="0"/>
        </a:spcAft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8663" indent="-242888" algn="l" defTabSz="971550" rtl="0" eaLnBrk="0" fontAlgn="base" hangingPunct="0">
        <a:lnSpc>
          <a:spcPct val="90000"/>
        </a:lnSpc>
        <a:spcBef>
          <a:spcPts val="538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14438" indent="-242888" algn="l" defTabSz="971550" rtl="0" eaLnBrk="0" fontAlgn="base" hangingPunct="0">
        <a:lnSpc>
          <a:spcPct val="90000"/>
        </a:lnSpc>
        <a:spcBef>
          <a:spcPts val="538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700213" indent="-242888" algn="l" defTabSz="971550" rtl="0" eaLnBrk="0" fontAlgn="base" hangingPunct="0">
        <a:lnSpc>
          <a:spcPct val="90000"/>
        </a:lnSpc>
        <a:spcBef>
          <a:spcPts val="538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85988" indent="-242888" algn="l" defTabSz="971550" rtl="0" eaLnBrk="0" fontAlgn="base" hangingPunct="0">
        <a:lnSpc>
          <a:spcPct val="90000"/>
        </a:lnSpc>
        <a:spcBef>
          <a:spcPts val="538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Rectangle 702">
            <a:extLst>
              <a:ext uri="{FF2B5EF4-FFF2-40B4-BE49-F238E27FC236}">
                <a16:creationId xmlns:a16="http://schemas.microsoft.com/office/drawing/2014/main" id="{B922B49D-03C0-4CD9-AA50-3CF90A3BB778}"/>
              </a:ext>
            </a:extLst>
          </p:cNvPr>
          <p:cNvSpPr/>
          <p:nvPr/>
        </p:nvSpPr>
        <p:spPr>
          <a:xfrm>
            <a:off x="2198542" y="2207425"/>
            <a:ext cx="6118639" cy="623910"/>
          </a:xfrm>
          <a:prstGeom prst="rect">
            <a:avLst/>
          </a:prstGeom>
          <a:solidFill>
            <a:srgbClr val="AC75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697" name="Block Arc 696">
            <a:extLst>
              <a:ext uri="{FF2B5EF4-FFF2-40B4-BE49-F238E27FC236}">
                <a16:creationId xmlns:a16="http://schemas.microsoft.com/office/drawing/2014/main" id="{930923A5-7F19-4A59-BF64-D56226D8F729}"/>
              </a:ext>
            </a:extLst>
          </p:cNvPr>
          <p:cNvSpPr/>
          <p:nvPr/>
        </p:nvSpPr>
        <p:spPr>
          <a:xfrm rot="5400000" flipH="1">
            <a:off x="6865237" y="2562485"/>
            <a:ext cx="2883415" cy="220520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AC75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chemeClr val="tx1"/>
              </a:solidFill>
            </a:endParaRPr>
          </a:p>
        </p:txBody>
      </p:sp>
      <p:sp>
        <p:nvSpPr>
          <p:cNvPr id="632" name="Rectangle 631">
            <a:extLst>
              <a:ext uri="{FF2B5EF4-FFF2-40B4-BE49-F238E27FC236}">
                <a16:creationId xmlns:a16="http://schemas.microsoft.com/office/drawing/2014/main" id="{B922B49D-03C0-4CD9-AA50-3CF90A3BB778}"/>
              </a:ext>
            </a:extLst>
          </p:cNvPr>
          <p:cNvSpPr/>
          <p:nvPr/>
        </p:nvSpPr>
        <p:spPr>
          <a:xfrm>
            <a:off x="2198542" y="6743848"/>
            <a:ext cx="6118639" cy="628501"/>
          </a:xfrm>
          <a:prstGeom prst="rect">
            <a:avLst/>
          </a:prstGeom>
          <a:solidFill>
            <a:srgbClr val="AC75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579" name="Block Arc 578">
            <a:extLst>
              <a:ext uri="{FF2B5EF4-FFF2-40B4-BE49-F238E27FC236}">
                <a16:creationId xmlns:a16="http://schemas.microsoft.com/office/drawing/2014/main" id="{930923A5-7F19-4A59-BF64-D56226D8F729}"/>
              </a:ext>
            </a:extLst>
          </p:cNvPr>
          <p:cNvSpPr/>
          <p:nvPr/>
        </p:nvSpPr>
        <p:spPr>
          <a:xfrm rot="5400000" flipH="1">
            <a:off x="6854237" y="7078207"/>
            <a:ext cx="2890838" cy="2225675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AC75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chemeClr val="tx1"/>
              </a:solidFill>
            </a:endParaRPr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BB622F1C-D31E-407E-9F6A-B208A61F51FA}"/>
              </a:ext>
            </a:extLst>
          </p:cNvPr>
          <p:cNvSpPr/>
          <p:nvPr/>
        </p:nvSpPr>
        <p:spPr>
          <a:xfrm rot="16200000">
            <a:off x="847550" y="13795907"/>
            <a:ext cx="2779713" cy="2193925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AC75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158AAA35-ABE9-4F25-B884-DC654315AEB6}"/>
              </a:ext>
            </a:extLst>
          </p:cNvPr>
          <p:cNvSpPr/>
          <p:nvPr/>
        </p:nvSpPr>
        <p:spPr>
          <a:xfrm>
            <a:off x="2231611" y="15667038"/>
            <a:ext cx="6359341" cy="608868"/>
          </a:xfrm>
          <a:prstGeom prst="rect">
            <a:avLst/>
          </a:prstGeom>
          <a:solidFill>
            <a:srgbClr val="AC75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930923A5-7F19-4A59-BF64-D56226D8F729}"/>
              </a:ext>
            </a:extLst>
          </p:cNvPr>
          <p:cNvSpPr/>
          <p:nvPr/>
        </p:nvSpPr>
        <p:spPr>
          <a:xfrm rot="5400000" flipH="1">
            <a:off x="6646763" y="11583528"/>
            <a:ext cx="2890838" cy="2225675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AC75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4FECA8C3-E131-4CBF-B2A1-067B9E4A54EE}"/>
              </a:ext>
            </a:extLst>
          </p:cNvPr>
          <p:cNvSpPr/>
          <p:nvPr/>
        </p:nvSpPr>
        <p:spPr>
          <a:xfrm>
            <a:off x="2273450" y="13513402"/>
            <a:ext cx="5842000" cy="622300"/>
          </a:xfrm>
          <a:prstGeom prst="rect">
            <a:avLst/>
          </a:prstGeom>
          <a:solidFill>
            <a:srgbClr val="AC75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rgbClr val="7030A0"/>
              </a:solidFill>
            </a:endParaRP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2E85F7D3-8359-495F-B790-A68CE6B7BAC5}"/>
              </a:ext>
            </a:extLst>
          </p:cNvPr>
          <p:cNvSpPr/>
          <p:nvPr/>
        </p:nvSpPr>
        <p:spPr>
          <a:xfrm>
            <a:off x="2171102" y="11247055"/>
            <a:ext cx="5929312" cy="627523"/>
          </a:xfrm>
          <a:prstGeom prst="rect">
            <a:avLst/>
          </a:prstGeom>
          <a:solidFill>
            <a:srgbClr val="AC75D5"/>
          </a:solidFill>
          <a:ln>
            <a:solidFill>
              <a:srgbClr val="AC75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226" name="Oval 225">
            <a:extLst>
              <a:ext uri="{FF2B5EF4-FFF2-40B4-BE49-F238E27FC236}">
                <a16:creationId xmlns:a16="http://schemas.microsoft.com/office/drawing/2014/main" id="{618F53E7-E98A-4C56-B607-8F909C747269}"/>
              </a:ext>
            </a:extLst>
          </p:cNvPr>
          <p:cNvSpPr/>
          <p:nvPr/>
        </p:nvSpPr>
        <p:spPr>
          <a:xfrm>
            <a:off x="2899754" y="6324999"/>
            <a:ext cx="1214438" cy="1304925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227" name="Oval 226">
            <a:extLst>
              <a:ext uri="{FF2B5EF4-FFF2-40B4-BE49-F238E27FC236}">
                <a16:creationId xmlns:a16="http://schemas.microsoft.com/office/drawing/2014/main" id="{431C7C59-743A-4DED-A660-D3AE8C9DC24D}"/>
              </a:ext>
            </a:extLst>
          </p:cNvPr>
          <p:cNvSpPr/>
          <p:nvPr/>
        </p:nvSpPr>
        <p:spPr>
          <a:xfrm>
            <a:off x="2504572" y="10944441"/>
            <a:ext cx="896937" cy="96837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228" name="Oval 227">
            <a:extLst>
              <a:ext uri="{FF2B5EF4-FFF2-40B4-BE49-F238E27FC236}">
                <a16:creationId xmlns:a16="http://schemas.microsoft.com/office/drawing/2014/main" id="{87C6CD83-74C5-41FC-ADB1-6027CAEA2A53}"/>
              </a:ext>
            </a:extLst>
          </p:cNvPr>
          <p:cNvSpPr/>
          <p:nvPr/>
        </p:nvSpPr>
        <p:spPr>
          <a:xfrm>
            <a:off x="2292536" y="10879557"/>
            <a:ext cx="1214437" cy="1304925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229" name="Oval 228">
            <a:extLst>
              <a:ext uri="{FF2B5EF4-FFF2-40B4-BE49-F238E27FC236}">
                <a16:creationId xmlns:a16="http://schemas.microsoft.com/office/drawing/2014/main" id="{7BF8211D-E385-4C59-812E-CB00CBEAC8C6}"/>
              </a:ext>
            </a:extLst>
          </p:cNvPr>
          <p:cNvSpPr/>
          <p:nvPr/>
        </p:nvSpPr>
        <p:spPr>
          <a:xfrm>
            <a:off x="1145524" y="10943941"/>
            <a:ext cx="912813" cy="100806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222" name="Oval 221">
            <a:extLst>
              <a:ext uri="{FF2B5EF4-FFF2-40B4-BE49-F238E27FC236}">
                <a16:creationId xmlns:a16="http://schemas.microsoft.com/office/drawing/2014/main" id="{DC1EDB00-D0EC-4C16-91FE-CFAB333FABAD}"/>
              </a:ext>
            </a:extLst>
          </p:cNvPr>
          <p:cNvSpPr/>
          <p:nvPr/>
        </p:nvSpPr>
        <p:spPr>
          <a:xfrm>
            <a:off x="776564" y="1754929"/>
            <a:ext cx="1688585" cy="1370919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2123" name="TextBox 58">
            <a:extLst>
              <a:ext uri="{FF2B5EF4-FFF2-40B4-BE49-F238E27FC236}">
                <a16:creationId xmlns:a16="http://schemas.microsoft.com/office/drawing/2014/main" id="{E2BEA1AE-57EA-4B02-B205-0875D46CED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8631" y="5761329"/>
            <a:ext cx="8413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endParaRPr lang="en-US" altLang="en-US" sz="1200" b="1" dirty="0"/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D859D041-5593-4414-B63B-E09A6D0E3E09}"/>
              </a:ext>
            </a:extLst>
          </p:cNvPr>
          <p:cNvSpPr/>
          <p:nvPr/>
        </p:nvSpPr>
        <p:spPr>
          <a:xfrm>
            <a:off x="7890864" y="15254288"/>
            <a:ext cx="1214438" cy="13049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DB2BC7E6-ACD5-462B-8AEC-6C108FE49036}"/>
              </a:ext>
            </a:extLst>
          </p:cNvPr>
          <p:cNvSpPr/>
          <p:nvPr/>
        </p:nvSpPr>
        <p:spPr>
          <a:xfrm>
            <a:off x="8090889" y="15426542"/>
            <a:ext cx="841375" cy="9032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2219" name="TextBox 53">
            <a:extLst>
              <a:ext uri="{FF2B5EF4-FFF2-40B4-BE49-F238E27FC236}">
                <a16:creationId xmlns:a16="http://schemas.microsoft.com/office/drawing/2014/main" id="{6BC027FA-C7F0-41EF-A273-DC83A0E6F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2758" y="15491251"/>
            <a:ext cx="9271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400" b="1" dirty="0" smtClean="0">
                <a:latin typeface="Gill Sans MT Condensed" panose="020B0506020104020203" pitchFamily="34" charset="0"/>
              </a:rPr>
              <a:t>Paper one </a:t>
            </a:r>
            <a:endParaRPr lang="en-US" altLang="en-US" sz="2400" b="1" dirty="0">
              <a:latin typeface="Gill Sans MT Condensed" panose="020B0506020104020203" pitchFamily="34" charset="0"/>
            </a:endParaRPr>
          </a:p>
        </p:txBody>
      </p:sp>
      <p:sp>
        <p:nvSpPr>
          <p:cNvPr id="2225" name="TextBox 52">
            <a:extLst>
              <a:ext uri="{FF2B5EF4-FFF2-40B4-BE49-F238E27FC236}">
                <a16:creationId xmlns:a16="http://schemas.microsoft.com/office/drawing/2014/main" id="{EA248E3F-9EDB-4297-8535-7DD10EBC6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5382" y="15660353"/>
            <a:ext cx="958841" cy="353943"/>
          </a:xfrm>
          <a:prstGeom prst="rect">
            <a:avLst/>
          </a:prstGeom>
          <a:solidFill>
            <a:srgbClr val="AC75D5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endParaRPr lang="en-US" altLang="en-US" sz="1700" b="1" dirty="0">
              <a:latin typeface="Gill Sans MT Condensed" panose="020B0506020104020203" pitchFamily="34" charset="0"/>
            </a:endParaRPr>
          </a:p>
        </p:txBody>
      </p:sp>
      <p:sp>
        <p:nvSpPr>
          <p:cNvPr id="456" name="Rectangle 455">
            <a:extLst>
              <a:ext uri="{FF2B5EF4-FFF2-40B4-BE49-F238E27FC236}">
                <a16:creationId xmlns:a16="http://schemas.microsoft.com/office/drawing/2014/main" id="{D165842C-E8E0-4757-9977-B0A16C56CC5C}"/>
              </a:ext>
            </a:extLst>
          </p:cNvPr>
          <p:cNvSpPr/>
          <p:nvPr/>
        </p:nvSpPr>
        <p:spPr>
          <a:xfrm rot="3660063">
            <a:off x="788389" y="16808451"/>
            <a:ext cx="90487" cy="681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 dirty="0"/>
          </a:p>
        </p:txBody>
      </p:sp>
      <p:cxnSp>
        <p:nvCxnSpPr>
          <p:cNvPr id="366" name="Straight Connector 365">
            <a:extLst>
              <a:ext uri="{FF2B5EF4-FFF2-40B4-BE49-F238E27FC236}">
                <a16:creationId xmlns:a16="http://schemas.microsoft.com/office/drawing/2014/main" id="{6305869B-0D12-47C0-A3BB-C3F29201A0AD}"/>
              </a:ext>
            </a:extLst>
          </p:cNvPr>
          <p:cNvCxnSpPr>
            <a:cxnSpLocks/>
          </p:cNvCxnSpPr>
          <p:nvPr/>
        </p:nvCxnSpPr>
        <p:spPr>
          <a:xfrm flipH="1" flipV="1">
            <a:off x="1934598" y="14135702"/>
            <a:ext cx="300625" cy="175844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9" name="Rectangle 378">
            <a:extLst>
              <a:ext uri="{FF2B5EF4-FFF2-40B4-BE49-F238E27FC236}">
                <a16:creationId xmlns:a16="http://schemas.microsoft.com/office/drawing/2014/main" id="{521DEE49-C65D-4F03-A8FF-B714FE387B0B}"/>
              </a:ext>
            </a:extLst>
          </p:cNvPr>
          <p:cNvSpPr/>
          <p:nvPr/>
        </p:nvSpPr>
        <p:spPr>
          <a:xfrm>
            <a:off x="4139084" y="13506829"/>
            <a:ext cx="80299" cy="583821"/>
          </a:xfrm>
          <a:prstGeom prst="rect">
            <a:avLst/>
          </a:prstGeom>
          <a:solidFill>
            <a:srgbClr val="AC75D5"/>
          </a:solidFill>
          <a:ln>
            <a:solidFill>
              <a:srgbClr val="AC75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>
              <a:solidFill>
                <a:srgbClr val="7030A0"/>
              </a:solidFill>
            </a:endParaRPr>
          </a:p>
        </p:txBody>
      </p:sp>
      <p:sp>
        <p:nvSpPr>
          <p:cNvPr id="428" name="Rectangle 427">
            <a:extLst>
              <a:ext uri="{FF2B5EF4-FFF2-40B4-BE49-F238E27FC236}">
                <a16:creationId xmlns:a16="http://schemas.microsoft.com/office/drawing/2014/main" id="{C43858F7-3364-4E8A-99A9-C0E9269B995F}"/>
              </a:ext>
            </a:extLst>
          </p:cNvPr>
          <p:cNvSpPr/>
          <p:nvPr/>
        </p:nvSpPr>
        <p:spPr>
          <a:xfrm>
            <a:off x="6914552" y="11225519"/>
            <a:ext cx="45719" cy="555503"/>
          </a:xfrm>
          <a:prstGeom prst="rect">
            <a:avLst/>
          </a:prstGeom>
          <a:solidFill>
            <a:srgbClr val="AC75D5"/>
          </a:solidFill>
          <a:ln>
            <a:solidFill>
              <a:srgbClr val="AC75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cxnSp>
        <p:nvCxnSpPr>
          <p:cNvPr id="492" name="Straight Connector 491">
            <a:extLst>
              <a:ext uri="{FF2B5EF4-FFF2-40B4-BE49-F238E27FC236}">
                <a16:creationId xmlns:a16="http://schemas.microsoft.com/office/drawing/2014/main" id="{E10E7A59-D197-482C-9299-17C2A990D3F8}"/>
              </a:ext>
            </a:extLst>
          </p:cNvPr>
          <p:cNvCxnSpPr>
            <a:cxnSpLocks/>
          </p:cNvCxnSpPr>
          <p:nvPr/>
        </p:nvCxnSpPr>
        <p:spPr>
          <a:xfrm flipH="1" flipV="1">
            <a:off x="3269680" y="13812813"/>
            <a:ext cx="4763" cy="330200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0" name="Straight Connector 509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 flipV="1">
            <a:off x="4822293" y="13814547"/>
            <a:ext cx="4762" cy="347662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5" name="Straight Connector 684">
            <a:extLst>
              <a:ext uri="{FF2B5EF4-FFF2-40B4-BE49-F238E27FC236}">
                <a16:creationId xmlns:a16="http://schemas.microsoft.com/office/drawing/2014/main" id="{329F6E20-95A8-4D36-81EC-AEDB2D0889FA}"/>
              </a:ext>
            </a:extLst>
          </p:cNvPr>
          <p:cNvCxnSpPr>
            <a:cxnSpLocks/>
          </p:cNvCxnSpPr>
          <p:nvPr/>
        </p:nvCxnSpPr>
        <p:spPr>
          <a:xfrm>
            <a:off x="1087069" y="14156289"/>
            <a:ext cx="424208" cy="29888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6" name="Straight Connector 685">
            <a:extLst>
              <a:ext uri="{FF2B5EF4-FFF2-40B4-BE49-F238E27FC236}">
                <a16:creationId xmlns:a16="http://schemas.microsoft.com/office/drawing/2014/main" id="{0A9346E4-11F9-4602-BB1D-AC6EA2C65179}"/>
              </a:ext>
            </a:extLst>
          </p:cNvPr>
          <p:cNvCxnSpPr>
            <a:cxnSpLocks/>
          </p:cNvCxnSpPr>
          <p:nvPr/>
        </p:nvCxnSpPr>
        <p:spPr>
          <a:xfrm>
            <a:off x="1612212" y="13500690"/>
            <a:ext cx="504389" cy="242054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0" name="Straight Connector 689">
            <a:extLst>
              <a:ext uri="{FF2B5EF4-FFF2-40B4-BE49-F238E27FC236}">
                <a16:creationId xmlns:a16="http://schemas.microsoft.com/office/drawing/2014/main" id="{025F1CEC-DEB2-4B94-8059-AD84FE5A00BA}"/>
              </a:ext>
            </a:extLst>
          </p:cNvPr>
          <p:cNvCxnSpPr>
            <a:cxnSpLocks/>
          </p:cNvCxnSpPr>
          <p:nvPr/>
        </p:nvCxnSpPr>
        <p:spPr>
          <a:xfrm flipH="1">
            <a:off x="4405315" y="13376837"/>
            <a:ext cx="3175" cy="315912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3" name="TextBox 1">
            <a:extLst>
              <a:ext uri="{FF2B5EF4-FFF2-40B4-BE49-F238E27FC236}">
                <a16:creationId xmlns:a16="http://schemas.microsoft.com/office/drawing/2014/main" id="{4EE7F0E5-98B0-47DA-A382-BF25B95B7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177" y="177744"/>
            <a:ext cx="4979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altLang="en-US" sz="3200" b="1" dirty="0" smtClean="0">
                <a:latin typeface="Arial Narrow" panose="020B0606020202030204" pitchFamily="34" charset="0"/>
              </a:rPr>
              <a:t>Psychology </a:t>
            </a:r>
            <a:r>
              <a:rPr lang="en-GB" altLang="en-US" sz="3200" b="1" dirty="0">
                <a:latin typeface="Arial Narrow" panose="020B0606020202030204" pitchFamily="34" charset="0"/>
              </a:rPr>
              <a:t>Learning Journey</a:t>
            </a:r>
          </a:p>
        </p:txBody>
      </p:sp>
      <p:sp>
        <p:nvSpPr>
          <p:cNvPr id="6" name="AutoShape 8" descr="Image result for the angmering school"/>
          <p:cNvSpPr>
            <a:spLocks noChangeAspect="1" noChangeArrowheads="1"/>
          </p:cNvSpPr>
          <p:nvPr/>
        </p:nvSpPr>
        <p:spPr bwMode="auto">
          <a:xfrm>
            <a:off x="213714" y="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10" descr="Image result for the angmering school"/>
          <p:cNvSpPr>
            <a:spLocks noChangeAspect="1" noChangeArrowheads="1"/>
          </p:cNvSpPr>
          <p:nvPr/>
        </p:nvSpPr>
        <p:spPr bwMode="auto">
          <a:xfrm>
            <a:off x="366114" y="15240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1477" y="152400"/>
            <a:ext cx="303847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23" name="Straight Connector 522">
            <a:extLst>
              <a:ext uri="{FF2B5EF4-FFF2-40B4-BE49-F238E27FC236}">
                <a16:creationId xmlns:a16="http://schemas.microsoft.com/office/drawing/2014/main" id="{329F6E20-95A8-4D36-81EC-AEDB2D0889FA}"/>
              </a:ext>
            </a:extLst>
          </p:cNvPr>
          <p:cNvCxnSpPr>
            <a:cxnSpLocks/>
          </p:cNvCxnSpPr>
          <p:nvPr/>
        </p:nvCxnSpPr>
        <p:spPr>
          <a:xfrm>
            <a:off x="2700184" y="13300307"/>
            <a:ext cx="4525" cy="298219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9" name="TextBox 52">
            <a:extLst>
              <a:ext uri="{FF2B5EF4-FFF2-40B4-BE49-F238E27FC236}">
                <a16:creationId xmlns:a16="http://schemas.microsoft.com/office/drawing/2014/main" id="{EA248E3F-9EDB-4297-8535-7DD10EBC6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6642" y="15859591"/>
            <a:ext cx="1866034" cy="353943"/>
          </a:xfrm>
          <a:prstGeom prst="rect">
            <a:avLst/>
          </a:prstGeom>
          <a:solidFill>
            <a:srgbClr val="AC75D5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700" b="1" dirty="0" smtClean="0">
                <a:latin typeface="Gill Sans MT Condensed" panose="020B0506020104020203" pitchFamily="34" charset="0"/>
              </a:rPr>
              <a:t>Social Influence</a:t>
            </a:r>
            <a:endParaRPr lang="en-US" altLang="en-US" sz="1700" b="1" dirty="0">
              <a:latin typeface="Gill Sans MT Condensed" panose="020B0506020104020203" pitchFamily="34" charset="0"/>
            </a:endParaRPr>
          </a:p>
        </p:txBody>
      </p:sp>
      <p:cxnSp>
        <p:nvCxnSpPr>
          <p:cNvPr id="609" name="Straight Connector 608">
            <a:extLst>
              <a:ext uri="{FF2B5EF4-FFF2-40B4-BE49-F238E27FC236}">
                <a16:creationId xmlns:a16="http://schemas.microsoft.com/office/drawing/2014/main" id="{8D4DE41B-A725-4DF2-8940-8E9919456636}"/>
              </a:ext>
            </a:extLst>
          </p:cNvPr>
          <p:cNvCxnSpPr>
            <a:cxnSpLocks/>
          </p:cNvCxnSpPr>
          <p:nvPr/>
        </p:nvCxnSpPr>
        <p:spPr>
          <a:xfrm>
            <a:off x="6918566" y="15558385"/>
            <a:ext cx="6350" cy="171450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528" y="16265956"/>
            <a:ext cx="85725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14" name="Straight Connector 613">
            <a:extLst>
              <a:ext uri="{FF2B5EF4-FFF2-40B4-BE49-F238E27FC236}">
                <a16:creationId xmlns:a16="http://schemas.microsoft.com/office/drawing/2014/main" id="{8D4DE41B-A725-4DF2-8940-8E9919456636}"/>
              </a:ext>
            </a:extLst>
          </p:cNvPr>
          <p:cNvCxnSpPr>
            <a:cxnSpLocks/>
          </p:cNvCxnSpPr>
          <p:nvPr/>
        </p:nvCxnSpPr>
        <p:spPr>
          <a:xfrm>
            <a:off x="5277844" y="15558385"/>
            <a:ext cx="8526" cy="285538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9825" y="16252825"/>
            <a:ext cx="85725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528" y="16249831"/>
            <a:ext cx="85725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19" name="Straight Connector 618">
            <a:extLst>
              <a:ext uri="{FF2B5EF4-FFF2-40B4-BE49-F238E27FC236}">
                <a16:creationId xmlns:a16="http://schemas.microsoft.com/office/drawing/2014/main" id="{8D4DE41B-A725-4DF2-8940-8E9919456636}"/>
              </a:ext>
            </a:extLst>
          </p:cNvPr>
          <p:cNvCxnSpPr>
            <a:cxnSpLocks/>
          </p:cNvCxnSpPr>
          <p:nvPr/>
        </p:nvCxnSpPr>
        <p:spPr>
          <a:xfrm>
            <a:off x="3923162" y="15425981"/>
            <a:ext cx="8526" cy="285538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3295" y="16048411"/>
            <a:ext cx="85725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28" name="Straight Connector 627">
            <a:extLst>
              <a:ext uri="{FF2B5EF4-FFF2-40B4-BE49-F238E27FC236}">
                <a16:creationId xmlns:a16="http://schemas.microsoft.com/office/drawing/2014/main" id="{5F4E54FA-9661-4841-A354-14494F62B6BE}"/>
              </a:ext>
            </a:extLst>
          </p:cNvPr>
          <p:cNvCxnSpPr>
            <a:cxnSpLocks/>
          </p:cNvCxnSpPr>
          <p:nvPr/>
        </p:nvCxnSpPr>
        <p:spPr>
          <a:xfrm flipV="1">
            <a:off x="1821442" y="16003455"/>
            <a:ext cx="263469" cy="246376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Straight Connector 628">
            <a:extLst>
              <a:ext uri="{FF2B5EF4-FFF2-40B4-BE49-F238E27FC236}">
                <a16:creationId xmlns:a16="http://schemas.microsoft.com/office/drawing/2014/main" id="{8D4DE41B-A725-4DF2-8940-8E9919456636}"/>
              </a:ext>
            </a:extLst>
          </p:cNvPr>
          <p:cNvCxnSpPr>
            <a:cxnSpLocks/>
          </p:cNvCxnSpPr>
          <p:nvPr/>
        </p:nvCxnSpPr>
        <p:spPr>
          <a:xfrm flipH="1">
            <a:off x="2223986" y="15571061"/>
            <a:ext cx="82142" cy="217384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AutoShape 35" descr="Vector Illustration Of Middle Ages Medieval King Arthur ..."/>
          <p:cNvSpPr>
            <a:spLocks noChangeAspect="1" noChangeArrowheads="1"/>
          </p:cNvSpPr>
          <p:nvPr/>
        </p:nvSpPr>
        <p:spPr bwMode="auto">
          <a:xfrm>
            <a:off x="593725" y="521269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636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2111" y="997028"/>
            <a:ext cx="969173" cy="110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itle 16"/>
          <p:cNvSpPr>
            <a:spLocks noGrp="1"/>
          </p:cNvSpPr>
          <p:nvPr>
            <p:ph type="ctrTitle"/>
          </p:nvPr>
        </p:nvSpPr>
        <p:spPr>
          <a:xfrm>
            <a:off x="352848" y="696085"/>
            <a:ext cx="5305256" cy="639918"/>
          </a:xfrm>
        </p:spPr>
        <p:txBody>
          <a:bodyPr/>
          <a:lstStyle/>
          <a:p>
            <a:pPr algn="l"/>
            <a:r>
              <a:rPr lang="en-GB" sz="1200" dirty="0" smtClean="0"/>
              <a:t>Whilst studying Psychology  you </a:t>
            </a:r>
            <a:r>
              <a:rPr lang="en-GB" sz="1200" dirty="0" smtClean="0"/>
              <a:t>will gain the skills and knowledge to understand how humans develop and why people behave in certain ways. </a:t>
            </a:r>
            <a:r>
              <a:rPr lang="en-GB" sz="1200" dirty="0"/>
              <a:t/>
            </a:r>
            <a:br>
              <a:rPr lang="en-GB" sz="1200" dirty="0"/>
            </a:br>
            <a:endParaRPr lang="en-GB" sz="1200" dirty="0"/>
          </a:p>
        </p:txBody>
      </p:sp>
      <p:sp>
        <p:nvSpPr>
          <p:cNvPr id="441" name="TextBox 53">
            <a:extLst>
              <a:ext uri="{FF2B5EF4-FFF2-40B4-BE49-F238E27FC236}">
                <a16:creationId xmlns:a16="http://schemas.microsoft.com/office/drawing/2014/main" id="{6BC027FA-C7F0-41EF-A273-DC83A0E6F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2313" y="11144780"/>
            <a:ext cx="9271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400" b="1" dirty="0" smtClean="0">
                <a:latin typeface="Gill Sans MT Condensed" panose="020B0506020104020203" pitchFamily="34" charset="0"/>
              </a:rPr>
              <a:t>Paper Two </a:t>
            </a:r>
            <a:endParaRPr lang="en-US" altLang="en-US" sz="2400" b="1" dirty="0">
              <a:latin typeface="Gill Sans MT Condensed" panose="020B0506020104020203" pitchFamily="34" charset="0"/>
            </a:endParaRPr>
          </a:p>
        </p:txBody>
      </p:sp>
      <p:sp>
        <p:nvSpPr>
          <p:cNvPr id="447" name="TextBox 53">
            <a:extLst>
              <a:ext uri="{FF2B5EF4-FFF2-40B4-BE49-F238E27FC236}">
                <a16:creationId xmlns:a16="http://schemas.microsoft.com/office/drawing/2014/main" id="{6BC027FA-C7F0-41EF-A273-DC83A0E6F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1473" y="16519853"/>
            <a:ext cx="131701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b="1" dirty="0" smtClean="0">
                <a:latin typeface="Gill Sans MT Condensed" panose="020B0506020104020203" pitchFamily="34" charset="0"/>
              </a:rPr>
              <a:t>Introductory topics in Psychology </a:t>
            </a:r>
            <a:endParaRPr lang="en-US" altLang="en-US" sz="1400" b="1" dirty="0">
              <a:latin typeface="Gill Sans MT Condensed" panose="020B0506020104020203" pitchFamily="34" charset="0"/>
            </a:endParaRPr>
          </a:p>
        </p:txBody>
      </p:sp>
      <p:sp>
        <p:nvSpPr>
          <p:cNvPr id="448" name="TextBox 52">
            <a:extLst>
              <a:ext uri="{FF2B5EF4-FFF2-40B4-BE49-F238E27FC236}">
                <a16:creationId xmlns:a16="http://schemas.microsoft.com/office/drawing/2014/main" id="{EA248E3F-9EDB-4297-8535-7DD10EBC6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813" y="14642628"/>
            <a:ext cx="1866034" cy="35394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700" b="1" dirty="0" smtClean="0">
                <a:latin typeface="Gill Sans MT Condensed" panose="020B0506020104020203" pitchFamily="34" charset="0"/>
              </a:rPr>
              <a:t>Memory </a:t>
            </a:r>
            <a:endParaRPr lang="en-US" altLang="en-US" sz="1700" b="1" dirty="0">
              <a:latin typeface="Gill Sans MT Condensed" panose="020B0506020104020203" pitchFamily="34" charset="0"/>
            </a:endParaRPr>
          </a:p>
        </p:txBody>
      </p:sp>
      <p:sp>
        <p:nvSpPr>
          <p:cNvPr id="449" name="TextBox 52">
            <a:extLst>
              <a:ext uri="{FF2B5EF4-FFF2-40B4-BE49-F238E27FC236}">
                <a16:creationId xmlns:a16="http://schemas.microsoft.com/office/drawing/2014/main" id="{EA248E3F-9EDB-4297-8535-7DD10EBC6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3309" y="13634435"/>
            <a:ext cx="1866034" cy="35394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700" b="1" dirty="0" smtClean="0">
                <a:latin typeface="Gill Sans MT Condensed" panose="020B0506020104020203" pitchFamily="34" charset="0"/>
              </a:rPr>
              <a:t>Attachment </a:t>
            </a:r>
            <a:endParaRPr lang="en-US" altLang="en-US" sz="1700" b="1" dirty="0">
              <a:latin typeface="Gill Sans MT Condensed" panose="020B0506020104020203" pitchFamily="34" charset="0"/>
            </a:endParaRPr>
          </a:p>
        </p:txBody>
      </p:sp>
      <p:sp>
        <p:nvSpPr>
          <p:cNvPr id="454" name="TextBox 52">
            <a:extLst>
              <a:ext uri="{FF2B5EF4-FFF2-40B4-BE49-F238E27FC236}">
                <a16:creationId xmlns:a16="http://schemas.microsoft.com/office/drawing/2014/main" id="{EA248E3F-9EDB-4297-8535-7DD10EBC6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0373" y="11354839"/>
            <a:ext cx="1866034" cy="353943"/>
          </a:xfrm>
          <a:prstGeom prst="rect">
            <a:avLst/>
          </a:prstGeom>
          <a:solidFill>
            <a:srgbClr val="AC75D5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700" b="1" dirty="0" smtClean="0">
                <a:latin typeface="Gill Sans MT Condensed" panose="020B0506020104020203" pitchFamily="34" charset="0"/>
              </a:rPr>
              <a:t>Psychopathology </a:t>
            </a:r>
            <a:endParaRPr lang="en-US" altLang="en-US" sz="1700" b="1" dirty="0">
              <a:latin typeface="Gill Sans MT Condensed" panose="020B0506020104020203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818552" y="16576278"/>
            <a:ext cx="15555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Types of conformity: internalisation, identification and compliance. 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356950" y="14926353"/>
            <a:ext cx="19933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Explanations for conformity: informational social influence and normative social influence, and variables affecting </a:t>
            </a:r>
            <a:r>
              <a:rPr lang="en-GB" sz="1000" dirty="0" smtClean="0"/>
              <a:t>conformity</a:t>
            </a:r>
            <a:endParaRPr lang="en-GB" sz="1000" dirty="0"/>
          </a:p>
        </p:txBody>
      </p:sp>
      <p:sp>
        <p:nvSpPr>
          <p:cNvPr id="32" name="Rectangle 31"/>
          <p:cNvSpPr/>
          <p:nvPr/>
        </p:nvSpPr>
        <p:spPr>
          <a:xfrm>
            <a:off x="5196411" y="16608558"/>
            <a:ext cx="148756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 smtClean="0"/>
              <a:t>Unanimity </a:t>
            </a:r>
            <a:r>
              <a:rPr lang="en-GB" sz="1000" dirty="0"/>
              <a:t>and task difficulty as investigated by Asch. 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798594" y="15020306"/>
            <a:ext cx="149234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Conformity to social roles as investigated by Zimbardo. 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890908" y="16781463"/>
            <a:ext cx="112474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Explanations for obedience: agentic state and legitimacy of authority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158431" y="14688202"/>
            <a:ext cx="131106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 smtClean="0"/>
              <a:t>Situational </a:t>
            </a:r>
            <a:r>
              <a:rPr lang="en-GB" sz="1000" dirty="0"/>
              <a:t>variables affecting obedience including proximity and location, as investigated by </a:t>
            </a:r>
            <a:r>
              <a:rPr lang="en-GB" sz="1000" dirty="0" smtClean="0"/>
              <a:t>Milgram</a:t>
            </a:r>
            <a:endParaRPr lang="en-GB" sz="1000" dirty="0"/>
          </a:p>
        </p:txBody>
      </p:sp>
      <p:sp>
        <p:nvSpPr>
          <p:cNvPr id="36" name="Rectangle 35"/>
          <p:cNvSpPr/>
          <p:nvPr/>
        </p:nvSpPr>
        <p:spPr>
          <a:xfrm>
            <a:off x="1993015" y="14745881"/>
            <a:ext cx="147637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Dispositional explanation for obedience: the Authoritarian Personality.</a:t>
            </a:r>
          </a:p>
        </p:txBody>
      </p:sp>
      <p:sp>
        <p:nvSpPr>
          <p:cNvPr id="37" name="Rectangle 36"/>
          <p:cNvSpPr/>
          <p:nvPr/>
        </p:nvSpPr>
        <p:spPr>
          <a:xfrm>
            <a:off x="2552976" y="16422389"/>
            <a:ext cx="12158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Explanations of resistance to social influence, including social support and locus of control. Minority influence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287440" y="16392501"/>
            <a:ext cx="9864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The role of social influence processes in social change.</a:t>
            </a:r>
            <a:endParaRPr lang="en-GB" sz="1000" dirty="0"/>
          </a:p>
        </p:txBody>
      </p:sp>
      <p:sp>
        <p:nvSpPr>
          <p:cNvPr id="41" name="Rectangle 40"/>
          <p:cNvSpPr/>
          <p:nvPr/>
        </p:nvSpPr>
        <p:spPr>
          <a:xfrm>
            <a:off x="101224" y="13300307"/>
            <a:ext cx="114553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The multi-store model of memory: sensory register, short-term memory and long-term</a:t>
            </a:r>
          </a:p>
          <a:p>
            <a:r>
              <a:rPr lang="en-GB" sz="1000" dirty="0"/>
              <a:t>memory. Features of each store: coding, capacity and duration.</a:t>
            </a:r>
            <a:endParaRPr lang="en-GB" sz="1000" dirty="0"/>
          </a:p>
        </p:txBody>
      </p:sp>
      <p:sp>
        <p:nvSpPr>
          <p:cNvPr id="43" name="Rectangle 42"/>
          <p:cNvSpPr/>
          <p:nvPr/>
        </p:nvSpPr>
        <p:spPr>
          <a:xfrm>
            <a:off x="2178406" y="14129341"/>
            <a:ext cx="25688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Types of long-term memory: episodic, semantic, procedural.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080804" y="12448465"/>
            <a:ext cx="14184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The working memory model: central executive, phonological loop, </a:t>
            </a:r>
            <a:r>
              <a:rPr lang="en-GB" sz="1000" dirty="0" err="1"/>
              <a:t>visuo</a:t>
            </a:r>
            <a:r>
              <a:rPr lang="en-GB" sz="1000" dirty="0"/>
              <a:t>-spatial sketchpad</a:t>
            </a:r>
          </a:p>
          <a:p>
            <a:r>
              <a:rPr lang="en-GB" sz="1000" dirty="0"/>
              <a:t>and episodic buffer. </a:t>
            </a:r>
          </a:p>
        </p:txBody>
      </p:sp>
      <p:sp>
        <p:nvSpPr>
          <p:cNvPr id="47" name="Rectangle 46"/>
          <p:cNvSpPr/>
          <p:nvPr/>
        </p:nvSpPr>
        <p:spPr>
          <a:xfrm>
            <a:off x="2430326" y="12611600"/>
            <a:ext cx="17719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Explanations for forgetting: proactive and retroactive interference and retrieval failure due </a:t>
            </a:r>
            <a:r>
              <a:rPr lang="en-GB" sz="1000" dirty="0" smtClean="0"/>
              <a:t>to absence </a:t>
            </a:r>
            <a:r>
              <a:rPr lang="en-GB" sz="1000" dirty="0"/>
              <a:t>of cues.</a:t>
            </a:r>
            <a:endParaRPr lang="en-GB" sz="1000" dirty="0"/>
          </a:p>
        </p:txBody>
      </p:sp>
      <p:sp>
        <p:nvSpPr>
          <p:cNvPr id="48" name="Rectangle 47"/>
          <p:cNvSpPr/>
          <p:nvPr/>
        </p:nvSpPr>
        <p:spPr>
          <a:xfrm>
            <a:off x="4328253" y="14134861"/>
            <a:ext cx="245754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Factors affecting the accuracy of eyewitness testimony: misleading information, including</a:t>
            </a:r>
          </a:p>
          <a:p>
            <a:r>
              <a:rPr lang="en-GB" sz="1000" dirty="0"/>
              <a:t>leading questions and post-event discussion; anxiety.</a:t>
            </a:r>
            <a:endParaRPr lang="en-GB" sz="1000" dirty="0"/>
          </a:p>
        </p:txBody>
      </p:sp>
      <p:sp>
        <p:nvSpPr>
          <p:cNvPr id="49" name="Rectangle 48"/>
          <p:cNvSpPr/>
          <p:nvPr/>
        </p:nvSpPr>
        <p:spPr>
          <a:xfrm>
            <a:off x="4173136" y="12698843"/>
            <a:ext cx="15083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Improving the accuracy of eyewitness testimony, including the use of the cognitive interview.</a:t>
            </a:r>
            <a:endParaRPr lang="en-GB" sz="1000" dirty="0"/>
          </a:p>
        </p:txBody>
      </p:sp>
      <p:sp>
        <p:nvSpPr>
          <p:cNvPr id="54" name="Rectangle 53"/>
          <p:cNvSpPr/>
          <p:nvPr/>
        </p:nvSpPr>
        <p:spPr>
          <a:xfrm>
            <a:off x="6411121" y="7676472"/>
            <a:ext cx="485775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5" name="Rectangle 54"/>
          <p:cNvSpPr/>
          <p:nvPr/>
        </p:nvSpPr>
        <p:spPr>
          <a:xfrm>
            <a:off x="5770669" y="12908539"/>
            <a:ext cx="104788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Caregiver-infant interactions in humans</a:t>
            </a:r>
          </a:p>
        </p:txBody>
      </p:sp>
      <p:sp>
        <p:nvSpPr>
          <p:cNvPr id="56" name="Rectangle 55"/>
          <p:cNvSpPr/>
          <p:nvPr/>
        </p:nvSpPr>
        <p:spPr>
          <a:xfrm>
            <a:off x="6421572" y="14140141"/>
            <a:ext cx="1209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Stages of attachment identified by Schaffer. </a:t>
            </a:r>
          </a:p>
        </p:txBody>
      </p:sp>
      <p:sp>
        <p:nvSpPr>
          <p:cNvPr id="57" name="Rectangle 56"/>
          <p:cNvSpPr/>
          <p:nvPr/>
        </p:nvSpPr>
        <p:spPr>
          <a:xfrm>
            <a:off x="7316935" y="14205296"/>
            <a:ext cx="10917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Animal studies of attachment: Lorenz and Harlow.</a:t>
            </a:r>
          </a:p>
        </p:txBody>
      </p:sp>
      <p:sp>
        <p:nvSpPr>
          <p:cNvPr id="58" name="Rectangle 57"/>
          <p:cNvSpPr/>
          <p:nvPr/>
        </p:nvSpPr>
        <p:spPr>
          <a:xfrm>
            <a:off x="6942974" y="12765710"/>
            <a:ext cx="134476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Explanations of attachment: learning theory and Bowlby’s monotropic theory. </a:t>
            </a:r>
          </a:p>
        </p:txBody>
      </p:sp>
      <p:sp>
        <p:nvSpPr>
          <p:cNvPr id="59" name="Rectangle 58"/>
          <p:cNvSpPr/>
          <p:nvPr/>
        </p:nvSpPr>
        <p:spPr>
          <a:xfrm>
            <a:off x="8570238" y="13813651"/>
            <a:ext cx="130770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Ainsworth’s ‘Strange Situation’. Types of attachment</a:t>
            </a:r>
          </a:p>
        </p:txBody>
      </p:sp>
      <p:sp>
        <p:nvSpPr>
          <p:cNvPr id="60" name="Rectangle 59"/>
          <p:cNvSpPr/>
          <p:nvPr/>
        </p:nvSpPr>
        <p:spPr>
          <a:xfrm>
            <a:off x="7768526" y="12001211"/>
            <a:ext cx="89482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Cultural variations in attachment, including van Ijzendoorn</a:t>
            </a:r>
          </a:p>
        </p:txBody>
      </p:sp>
      <p:sp>
        <p:nvSpPr>
          <p:cNvPr id="61" name="Rectangle 60"/>
          <p:cNvSpPr/>
          <p:nvPr/>
        </p:nvSpPr>
        <p:spPr>
          <a:xfrm flipH="1">
            <a:off x="8961128" y="11307504"/>
            <a:ext cx="9168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Bowlby’s theory of maternal </a:t>
            </a:r>
            <a:r>
              <a:rPr lang="en-GB" sz="1000" dirty="0" smtClean="0"/>
              <a:t>deprivation</a:t>
            </a:r>
            <a:endParaRPr lang="en-GB" dirty="0"/>
          </a:p>
        </p:txBody>
      </p:sp>
      <p:sp>
        <p:nvSpPr>
          <p:cNvPr id="63" name="Rectangle 62"/>
          <p:cNvSpPr/>
          <p:nvPr/>
        </p:nvSpPr>
        <p:spPr>
          <a:xfrm>
            <a:off x="8350250" y="10727392"/>
            <a:ext cx="121443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Romanian orphan studies: effects of institutionalisation. </a:t>
            </a:r>
          </a:p>
        </p:txBody>
      </p:sp>
      <p:sp>
        <p:nvSpPr>
          <p:cNvPr id="96" name="Rectangle 95"/>
          <p:cNvSpPr/>
          <p:nvPr/>
        </p:nvSpPr>
        <p:spPr>
          <a:xfrm>
            <a:off x="7039973" y="10269549"/>
            <a:ext cx="139541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The influence of early attachment on childhood and adult relationships, including the role of an internal working model.</a:t>
            </a:r>
            <a:endParaRPr lang="en-GB" sz="1000" dirty="0"/>
          </a:p>
        </p:txBody>
      </p:sp>
      <p:cxnSp>
        <p:nvCxnSpPr>
          <p:cNvPr id="482" name="Straight Connector 481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>
            <a:off x="8454476" y="12743146"/>
            <a:ext cx="486333" cy="22564"/>
          </a:xfrm>
          <a:prstGeom prst="line">
            <a:avLst/>
          </a:prstGeom>
          <a:ln w="19050">
            <a:solidFill>
              <a:srgbClr val="00B8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5" name="Straight Connector 484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 flipH="1">
            <a:off x="8638781" y="11746688"/>
            <a:ext cx="350838" cy="199276"/>
          </a:xfrm>
          <a:prstGeom prst="line">
            <a:avLst/>
          </a:prstGeom>
          <a:ln w="19050">
            <a:solidFill>
              <a:srgbClr val="00B8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8" name="Straight Connector 487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 flipH="1">
            <a:off x="8437076" y="11336637"/>
            <a:ext cx="299244" cy="272435"/>
          </a:xfrm>
          <a:prstGeom prst="line">
            <a:avLst/>
          </a:prstGeom>
          <a:ln w="19050">
            <a:solidFill>
              <a:srgbClr val="00B8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9" name="Straight Connector 488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>
            <a:off x="6406275" y="13283755"/>
            <a:ext cx="908" cy="372698"/>
          </a:xfrm>
          <a:prstGeom prst="line">
            <a:avLst/>
          </a:prstGeom>
          <a:ln w="19050">
            <a:solidFill>
              <a:srgbClr val="00B8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3" name="Straight Connector 492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>
            <a:off x="7596311" y="11218147"/>
            <a:ext cx="1416" cy="188865"/>
          </a:xfrm>
          <a:prstGeom prst="line">
            <a:avLst/>
          </a:prstGeom>
          <a:ln w="19050">
            <a:solidFill>
              <a:srgbClr val="00B8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6" name="Straight Connector 495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>
            <a:off x="8115450" y="13310775"/>
            <a:ext cx="908" cy="372698"/>
          </a:xfrm>
          <a:prstGeom prst="line">
            <a:avLst/>
          </a:prstGeom>
          <a:ln w="19050">
            <a:solidFill>
              <a:srgbClr val="00B8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7" name="Straight Connector 496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 flipV="1">
            <a:off x="7804404" y="13847081"/>
            <a:ext cx="2832" cy="387438"/>
          </a:xfrm>
          <a:prstGeom prst="line">
            <a:avLst/>
          </a:prstGeom>
          <a:ln w="19050">
            <a:solidFill>
              <a:srgbClr val="00B8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Straight Connector 497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 flipH="1" flipV="1">
            <a:off x="8792962" y="13437114"/>
            <a:ext cx="295694" cy="387438"/>
          </a:xfrm>
          <a:prstGeom prst="line">
            <a:avLst/>
          </a:prstGeom>
          <a:ln w="19050">
            <a:solidFill>
              <a:srgbClr val="00B8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9" name="Straight Connector 508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 flipV="1">
            <a:off x="6957399" y="13798739"/>
            <a:ext cx="2832" cy="387438"/>
          </a:xfrm>
          <a:prstGeom prst="line">
            <a:avLst/>
          </a:prstGeom>
          <a:ln w="19050">
            <a:solidFill>
              <a:srgbClr val="00B8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/>
          <p:cNvSpPr/>
          <p:nvPr/>
        </p:nvSpPr>
        <p:spPr>
          <a:xfrm>
            <a:off x="3348151" y="11883439"/>
            <a:ext cx="124788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The biological approach to explaining and treating OCD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5949920" y="11831734"/>
            <a:ext cx="160172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/>
              <a:t>Definitions of </a:t>
            </a:r>
            <a:r>
              <a:rPr lang="en-GB" sz="1000" dirty="0" smtClean="0"/>
              <a:t>abnormality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113" name="Rectangle 112"/>
          <p:cNvSpPr/>
          <p:nvPr/>
        </p:nvSpPr>
        <p:spPr>
          <a:xfrm>
            <a:off x="5420425" y="10393433"/>
            <a:ext cx="17002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The behavioural, emotional and cognitive characteristics of phobias, depression and</a:t>
            </a:r>
          </a:p>
          <a:p>
            <a:r>
              <a:rPr lang="en-GB" sz="1000" dirty="0"/>
              <a:t>obsessive-compulsive disorder (OCD).</a:t>
            </a:r>
            <a:endParaRPr lang="en-GB" sz="1000" dirty="0"/>
          </a:p>
        </p:txBody>
      </p:sp>
      <p:sp>
        <p:nvSpPr>
          <p:cNvPr id="115" name="Rectangle 114"/>
          <p:cNvSpPr/>
          <p:nvPr/>
        </p:nvSpPr>
        <p:spPr>
          <a:xfrm>
            <a:off x="4530811" y="11862464"/>
            <a:ext cx="11818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The behavioural approach to explaining and treating phobias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4062368" y="10717279"/>
            <a:ext cx="138912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The cognitive approach to explaining and treating </a:t>
            </a:r>
            <a:r>
              <a:rPr lang="en-GB" sz="1000" dirty="0" smtClean="0"/>
              <a:t>depression.</a:t>
            </a:r>
            <a:endParaRPr lang="en-GB" sz="1000" dirty="0"/>
          </a:p>
        </p:txBody>
      </p:sp>
      <p:cxnSp>
        <p:nvCxnSpPr>
          <p:cNvPr id="518" name="Straight Connector 517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>
            <a:off x="6572192" y="11073233"/>
            <a:ext cx="7388" cy="348875"/>
          </a:xfrm>
          <a:prstGeom prst="line">
            <a:avLst/>
          </a:prstGeom>
          <a:ln w="19050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0" name="Straight Connector 519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 flipH="1" flipV="1">
            <a:off x="6365779" y="11604771"/>
            <a:ext cx="10406" cy="389051"/>
          </a:xfrm>
          <a:prstGeom prst="line">
            <a:avLst/>
          </a:prstGeom>
          <a:ln w="19050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1" name="Straight Connector 520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>
            <a:off x="4848993" y="11225332"/>
            <a:ext cx="7388" cy="348875"/>
          </a:xfrm>
          <a:prstGeom prst="line">
            <a:avLst/>
          </a:prstGeom>
          <a:ln w="19050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5" name="Straight Connector 524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 flipV="1">
            <a:off x="3653644" y="11716928"/>
            <a:ext cx="7388" cy="213412"/>
          </a:xfrm>
          <a:prstGeom prst="line">
            <a:avLst/>
          </a:prstGeom>
          <a:ln w="19050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8" name="Straight Connector 527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 flipV="1">
            <a:off x="4739886" y="11679324"/>
            <a:ext cx="7388" cy="213412"/>
          </a:xfrm>
          <a:prstGeom prst="line">
            <a:avLst/>
          </a:prstGeom>
          <a:ln w="19050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4" name="Block Arc 533">
            <a:extLst>
              <a:ext uri="{FF2B5EF4-FFF2-40B4-BE49-F238E27FC236}">
                <a16:creationId xmlns:a16="http://schemas.microsoft.com/office/drawing/2014/main" id="{A755F79A-F3A5-45E3-A18E-E36DAA9B88AB}"/>
              </a:ext>
            </a:extLst>
          </p:cNvPr>
          <p:cNvSpPr/>
          <p:nvPr/>
        </p:nvSpPr>
        <p:spPr>
          <a:xfrm rot="16200000">
            <a:off x="738469" y="9311095"/>
            <a:ext cx="2878137" cy="2271713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AC75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chemeClr val="tx1"/>
              </a:solidFill>
            </a:endParaRPr>
          </a:p>
        </p:txBody>
      </p:sp>
      <p:sp>
        <p:nvSpPr>
          <p:cNvPr id="537" name="Rectangle 536">
            <a:extLst>
              <a:ext uri="{FF2B5EF4-FFF2-40B4-BE49-F238E27FC236}">
                <a16:creationId xmlns:a16="http://schemas.microsoft.com/office/drawing/2014/main" id="{B922B49D-03C0-4CD9-AA50-3CF90A3BB778}"/>
              </a:ext>
            </a:extLst>
          </p:cNvPr>
          <p:cNvSpPr/>
          <p:nvPr/>
        </p:nvSpPr>
        <p:spPr>
          <a:xfrm>
            <a:off x="2210158" y="9019451"/>
            <a:ext cx="6118639" cy="642938"/>
          </a:xfrm>
          <a:prstGeom prst="rect">
            <a:avLst/>
          </a:prstGeom>
          <a:solidFill>
            <a:srgbClr val="AC75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545" name="Oval 544">
            <a:extLst>
              <a:ext uri="{FF2B5EF4-FFF2-40B4-BE49-F238E27FC236}">
                <a16:creationId xmlns:a16="http://schemas.microsoft.com/office/drawing/2014/main" id="{DB2BC7E6-ACD5-462B-8AEC-6C108FE49036}"/>
              </a:ext>
            </a:extLst>
          </p:cNvPr>
          <p:cNvSpPr/>
          <p:nvPr/>
        </p:nvSpPr>
        <p:spPr>
          <a:xfrm>
            <a:off x="2501316" y="11086910"/>
            <a:ext cx="841375" cy="9032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548" name="TextBox 53">
            <a:extLst>
              <a:ext uri="{FF2B5EF4-FFF2-40B4-BE49-F238E27FC236}">
                <a16:creationId xmlns:a16="http://schemas.microsoft.com/office/drawing/2014/main" id="{6BC027FA-C7F0-41EF-A273-DC83A0E6F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5501" y="11125369"/>
            <a:ext cx="9271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400" b="1" dirty="0" smtClean="0">
                <a:latin typeface="Gill Sans MT Condensed" panose="020B0506020104020203" pitchFamily="34" charset="0"/>
              </a:rPr>
              <a:t>Paper Two </a:t>
            </a:r>
            <a:endParaRPr lang="en-US" altLang="en-US" sz="2400" b="1" dirty="0">
              <a:latin typeface="Gill Sans MT Condensed" panose="020B0506020104020203" pitchFamily="34" charset="0"/>
            </a:endParaRPr>
          </a:p>
        </p:txBody>
      </p:sp>
      <p:sp>
        <p:nvSpPr>
          <p:cNvPr id="550" name="TextBox 52">
            <a:extLst>
              <a:ext uri="{FF2B5EF4-FFF2-40B4-BE49-F238E27FC236}">
                <a16:creationId xmlns:a16="http://schemas.microsoft.com/office/drawing/2014/main" id="{EA248E3F-9EDB-4297-8535-7DD10EBC68A1}"/>
              </a:ext>
            </a:extLst>
          </p:cNvPr>
          <p:cNvSpPr txBox="1">
            <a:spLocks noChangeArrowheads="1"/>
          </p:cNvSpPr>
          <p:nvPr/>
        </p:nvSpPr>
        <p:spPr bwMode="auto">
          <a:xfrm rot="3128392">
            <a:off x="839460" y="11096573"/>
            <a:ext cx="1866034" cy="35394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700" b="1" dirty="0" smtClean="0">
                <a:latin typeface="Gill Sans MT Condensed" panose="020B0506020104020203" pitchFamily="34" charset="0"/>
              </a:rPr>
              <a:t>Approaches </a:t>
            </a:r>
            <a:endParaRPr lang="en-US" altLang="en-US" sz="1700" b="1" dirty="0">
              <a:latin typeface="Gill Sans MT Condensed" panose="020B0506020104020203" pitchFamily="34" charset="0"/>
            </a:endParaRPr>
          </a:p>
        </p:txBody>
      </p:sp>
      <p:sp>
        <p:nvSpPr>
          <p:cNvPr id="552" name="TextBox 53">
            <a:extLst>
              <a:ext uri="{FF2B5EF4-FFF2-40B4-BE49-F238E27FC236}">
                <a16:creationId xmlns:a16="http://schemas.microsoft.com/office/drawing/2014/main" id="{6BC027FA-C7F0-41EF-A273-DC83A0E6F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4493" y="12146960"/>
            <a:ext cx="131701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b="1" dirty="0" smtClean="0">
                <a:latin typeface="Gill Sans MT Condensed" panose="020B0506020104020203" pitchFamily="34" charset="0"/>
              </a:rPr>
              <a:t>Psychology in context </a:t>
            </a:r>
            <a:endParaRPr lang="en-US" altLang="en-US" sz="1400" b="1" dirty="0">
              <a:latin typeface="Gill Sans MT Condensed" panose="020B0506020104020203" pitchFamily="34" charset="0"/>
            </a:endParaRPr>
          </a:p>
        </p:txBody>
      </p:sp>
      <p:sp>
        <p:nvSpPr>
          <p:cNvPr id="555" name="TextBox 52">
            <a:extLst>
              <a:ext uri="{FF2B5EF4-FFF2-40B4-BE49-F238E27FC236}">
                <a16:creationId xmlns:a16="http://schemas.microsoft.com/office/drawing/2014/main" id="{EA248E3F-9EDB-4297-8535-7DD10EBC6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7618" y="9151115"/>
            <a:ext cx="1444148" cy="35394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700" b="1" dirty="0" smtClean="0">
                <a:latin typeface="Gill Sans MT Condensed" panose="020B0506020104020203" pitchFamily="34" charset="0"/>
              </a:rPr>
              <a:t>Biopsychology  </a:t>
            </a:r>
            <a:endParaRPr lang="en-US" altLang="en-US" sz="1700" b="1" dirty="0">
              <a:latin typeface="Gill Sans MT Condensed" panose="020B0506020104020203" pitchFamily="34" charset="0"/>
            </a:endParaRPr>
          </a:p>
        </p:txBody>
      </p:sp>
      <p:sp>
        <p:nvSpPr>
          <p:cNvPr id="556" name="TextBox 52">
            <a:extLst>
              <a:ext uri="{FF2B5EF4-FFF2-40B4-BE49-F238E27FC236}">
                <a16:creationId xmlns:a16="http://schemas.microsoft.com/office/drawing/2014/main" id="{EA248E3F-9EDB-4297-8535-7DD10EBC6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1387" y="6903628"/>
            <a:ext cx="1866034" cy="35394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700" b="1" dirty="0" smtClean="0">
                <a:latin typeface="Gill Sans MT Condensed" panose="020B0506020104020203" pitchFamily="34" charset="0"/>
              </a:rPr>
              <a:t>Research Methods  </a:t>
            </a:r>
            <a:endParaRPr lang="en-US" altLang="en-US" sz="1700" b="1" dirty="0">
              <a:latin typeface="Gill Sans MT Condensed" panose="020B0506020104020203" pitchFamily="34" charset="0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213170" y="11548581"/>
            <a:ext cx="149199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Origins of Psychology: Wundt, introspection and the emergence of Psychology as a science</a:t>
            </a:r>
          </a:p>
        </p:txBody>
      </p:sp>
      <p:sp>
        <p:nvSpPr>
          <p:cNvPr id="125" name="Rectangle 124"/>
          <p:cNvSpPr/>
          <p:nvPr/>
        </p:nvSpPr>
        <p:spPr>
          <a:xfrm flipH="1">
            <a:off x="46752" y="10956896"/>
            <a:ext cx="110051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 smtClean="0"/>
              <a:t>The </a:t>
            </a:r>
            <a:r>
              <a:rPr lang="en-GB" sz="1000" dirty="0"/>
              <a:t>behaviourist </a:t>
            </a:r>
            <a:r>
              <a:rPr lang="en-GB" sz="1000" dirty="0" smtClean="0"/>
              <a:t>approach. Pavlov and Skinner </a:t>
            </a:r>
            <a:endParaRPr lang="en-GB" sz="1000" dirty="0"/>
          </a:p>
        </p:txBody>
      </p:sp>
      <p:sp>
        <p:nvSpPr>
          <p:cNvPr id="126" name="Rectangle 125"/>
          <p:cNvSpPr/>
          <p:nvPr/>
        </p:nvSpPr>
        <p:spPr>
          <a:xfrm>
            <a:off x="1799951" y="10632525"/>
            <a:ext cx="14546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Social learning theory </a:t>
            </a:r>
            <a:r>
              <a:rPr lang="en-GB" sz="1000" dirty="0" smtClean="0"/>
              <a:t>Bandura</a:t>
            </a:r>
            <a:endParaRPr lang="en-GB" sz="1000" dirty="0"/>
          </a:p>
        </p:txBody>
      </p:sp>
      <p:sp>
        <p:nvSpPr>
          <p:cNvPr id="127" name="Rectangle 126"/>
          <p:cNvSpPr/>
          <p:nvPr/>
        </p:nvSpPr>
        <p:spPr>
          <a:xfrm>
            <a:off x="383675" y="10163281"/>
            <a:ext cx="83099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The cognitive approach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1716904" y="9965003"/>
            <a:ext cx="68286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The biological approach</a:t>
            </a:r>
          </a:p>
        </p:txBody>
      </p:sp>
      <p:sp>
        <p:nvSpPr>
          <p:cNvPr id="129" name="Rectangle 128"/>
          <p:cNvSpPr/>
          <p:nvPr/>
        </p:nvSpPr>
        <p:spPr>
          <a:xfrm flipH="1">
            <a:off x="101224" y="9583279"/>
            <a:ext cx="13277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The psychodynamic approach</a:t>
            </a:r>
          </a:p>
        </p:txBody>
      </p:sp>
      <p:sp>
        <p:nvSpPr>
          <p:cNvPr id="130" name="Rectangle 129"/>
          <p:cNvSpPr/>
          <p:nvPr/>
        </p:nvSpPr>
        <p:spPr>
          <a:xfrm>
            <a:off x="163597" y="8638321"/>
            <a:ext cx="13384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Humanistic </a:t>
            </a:r>
            <a:r>
              <a:rPr lang="en-GB" sz="1000" dirty="0" smtClean="0"/>
              <a:t>Psychology and </a:t>
            </a:r>
            <a:r>
              <a:rPr lang="en-GB" sz="1000" dirty="0"/>
              <a:t>Maslow’s hierarchy of </a:t>
            </a:r>
            <a:r>
              <a:rPr lang="en-GB" sz="1000" dirty="0" smtClean="0"/>
              <a:t>needs</a:t>
            </a:r>
            <a:endParaRPr lang="en-GB" sz="1000" dirty="0"/>
          </a:p>
        </p:txBody>
      </p:sp>
      <p:sp>
        <p:nvSpPr>
          <p:cNvPr id="131" name="Rectangle 130"/>
          <p:cNvSpPr/>
          <p:nvPr/>
        </p:nvSpPr>
        <p:spPr>
          <a:xfrm>
            <a:off x="1953176" y="9689339"/>
            <a:ext cx="157767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/>
              <a:t>Comparison of </a:t>
            </a:r>
            <a:r>
              <a:rPr lang="en-GB" sz="1000" dirty="0" smtClean="0"/>
              <a:t>approaches</a:t>
            </a:r>
            <a:endParaRPr lang="en-GB" dirty="0"/>
          </a:p>
        </p:txBody>
      </p:sp>
      <p:cxnSp>
        <p:nvCxnSpPr>
          <p:cNvPr id="564" name="Straight Connector 563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 flipV="1">
            <a:off x="1502013" y="11503270"/>
            <a:ext cx="268767" cy="359194"/>
          </a:xfrm>
          <a:prstGeom prst="line">
            <a:avLst/>
          </a:prstGeom>
          <a:ln w="19050">
            <a:solidFill>
              <a:schemeClr val="accent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5" name="Straight Connector 564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>
            <a:off x="1075149" y="11136575"/>
            <a:ext cx="373158" cy="56888"/>
          </a:xfrm>
          <a:prstGeom prst="line">
            <a:avLst/>
          </a:prstGeom>
          <a:ln w="19050">
            <a:solidFill>
              <a:schemeClr val="accent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7" name="Straight Connector 566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  <a:stCxn id="126" idx="1"/>
          </p:cNvCxnSpPr>
          <p:nvPr/>
        </p:nvCxnSpPr>
        <p:spPr>
          <a:xfrm flipH="1" flipV="1">
            <a:off x="1441763" y="10815190"/>
            <a:ext cx="358188" cy="17390"/>
          </a:xfrm>
          <a:prstGeom prst="line">
            <a:avLst/>
          </a:prstGeom>
          <a:ln w="19050">
            <a:solidFill>
              <a:schemeClr val="accent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Straight Connector 568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 flipH="1" flipV="1">
            <a:off x="1406234" y="10338507"/>
            <a:ext cx="358188" cy="17390"/>
          </a:xfrm>
          <a:prstGeom prst="line">
            <a:avLst/>
          </a:prstGeom>
          <a:ln w="19050">
            <a:solidFill>
              <a:schemeClr val="accent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1" name="Straight Connector 570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>
            <a:off x="799172" y="10316758"/>
            <a:ext cx="373158" cy="56888"/>
          </a:xfrm>
          <a:prstGeom prst="line">
            <a:avLst/>
          </a:prstGeom>
          <a:ln w="19050">
            <a:solidFill>
              <a:schemeClr val="accent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4" name="Straight Connector 573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>
            <a:off x="944796" y="9821185"/>
            <a:ext cx="269873" cy="216861"/>
          </a:xfrm>
          <a:prstGeom prst="line">
            <a:avLst/>
          </a:prstGeom>
          <a:ln w="19050">
            <a:solidFill>
              <a:schemeClr val="accent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5" name="Straight Connector 574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  <a:stCxn id="131" idx="1"/>
          </p:cNvCxnSpPr>
          <p:nvPr/>
        </p:nvCxnSpPr>
        <p:spPr>
          <a:xfrm flipH="1" flipV="1">
            <a:off x="1735718" y="9755867"/>
            <a:ext cx="217458" cy="56583"/>
          </a:xfrm>
          <a:prstGeom prst="line">
            <a:avLst/>
          </a:prstGeom>
          <a:ln w="19050">
            <a:solidFill>
              <a:schemeClr val="accent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6" name="Straight Connector 575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>
            <a:off x="1173337" y="9287021"/>
            <a:ext cx="269873" cy="216861"/>
          </a:xfrm>
          <a:prstGeom prst="line">
            <a:avLst/>
          </a:prstGeom>
          <a:ln w="19050">
            <a:solidFill>
              <a:schemeClr val="accent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Rectangle 153"/>
          <p:cNvSpPr/>
          <p:nvPr/>
        </p:nvSpPr>
        <p:spPr>
          <a:xfrm>
            <a:off x="1103094" y="8137188"/>
            <a:ext cx="136501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The divisions of the nervous system: central and peripheral </a:t>
            </a:r>
          </a:p>
        </p:txBody>
      </p:sp>
      <p:sp>
        <p:nvSpPr>
          <p:cNvPr id="155" name="Rectangle 154"/>
          <p:cNvSpPr/>
          <p:nvPr/>
        </p:nvSpPr>
        <p:spPr>
          <a:xfrm>
            <a:off x="2441510" y="8477816"/>
            <a:ext cx="186353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The structure and function of sensory, relay and motor neurons. </a:t>
            </a:r>
            <a:r>
              <a:rPr lang="en-GB" sz="1000" dirty="0" smtClean="0"/>
              <a:t>Synaptic transmission</a:t>
            </a:r>
            <a:endParaRPr lang="en-GB" sz="1000" dirty="0"/>
          </a:p>
        </p:txBody>
      </p:sp>
      <p:sp>
        <p:nvSpPr>
          <p:cNvPr id="156" name="Rectangle 155"/>
          <p:cNvSpPr/>
          <p:nvPr/>
        </p:nvSpPr>
        <p:spPr>
          <a:xfrm>
            <a:off x="3555903" y="9709808"/>
            <a:ext cx="18073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 smtClean="0"/>
              <a:t>The </a:t>
            </a:r>
            <a:r>
              <a:rPr lang="en-GB" sz="1000" dirty="0"/>
              <a:t>function of the endocrine system: glands and hormones. </a:t>
            </a:r>
          </a:p>
        </p:txBody>
      </p:sp>
      <p:sp>
        <p:nvSpPr>
          <p:cNvPr id="157" name="Rectangle 156"/>
          <p:cNvSpPr/>
          <p:nvPr/>
        </p:nvSpPr>
        <p:spPr>
          <a:xfrm>
            <a:off x="4313920" y="8582859"/>
            <a:ext cx="98716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The fight or flight response</a:t>
            </a:r>
          </a:p>
        </p:txBody>
      </p:sp>
      <p:sp>
        <p:nvSpPr>
          <p:cNvPr id="158" name="Rectangle 157"/>
          <p:cNvSpPr/>
          <p:nvPr/>
        </p:nvSpPr>
        <p:spPr>
          <a:xfrm>
            <a:off x="5343944" y="9698674"/>
            <a:ext cx="167320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Localisation of function in the brain and hemispheric lateralisation</a:t>
            </a:r>
          </a:p>
        </p:txBody>
      </p:sp>
      <p:sp>
        <p:nvSpPr>
          <p:cNvPr id="159" name="Rectangle 158"/>
          <p:cNvSpPr/>
          <p:nvPr/>
        </p:nvSpPr>
        <p:spPr>
          <a:xfrm>
            <a:off x="5309692" y="8583917"/>
            <a:ext cx="106649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Ways of studying the brain</a:t>
            </a:r>
          </a:p>
        </p:txBody>
      </p:sp>
      <p:sp>
        <p:nvSpPr>
          <p:cNvPr id="160" name="Rectangle 159"/>
          <p:cNvSpPr/>
          <p:nvPr/>
        </p:nvSpPr>
        <p:spPr>
          <a:xfrm>
            <a:off x="6501477" y="8451608"/>
            <a:ext cx="140414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Biological rhythms: circadian, </a:t>
            </a:r>
            <a:r>
              <a:rPr lang="en-GB" sz="1000" dirty="0" smtClean="0"/>
              <a:t>infradian </a:t>
            </a:r>
            <a:r>
              <a:rPr lang="en-GB" sz="1000" dirty="0"/>
              <a:t>and </a:t>
            </a:r>
            <a:r>
              <a:rPr lang="en-GB" sz="1000" dirty="0" smtClean="0"/>
              <a:t>ultradian</a:t>
            </a:r>
            <a:endParaRPr lang="en-GB" sz="1000" dirty="0"/>
          </a:p>
        </p:txBody>
      </p:sp>
      <p:cxnSp>
        <p:nvCxnSpPr>
          <p:cNvPr id="582" name="Straight Connector 581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>
            <a:off x="1953967" y="8763592"/>
            <a:ext cx="139362" cy="377968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3" name="Straight Connector 582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>
            <a:off x="3222251" y="8980997"/>
            <a:ext cx="0" cy="324620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5" name="Straight Connector 584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 flipH="1" flipV="1">
            <a:off x="4173136" y="9488063"/>
            <a:ext cx="1" cy="267804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Straight Connector 595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>
            <a:off x="4596034" y="8942204"/>
            <a:ext cx="0" cy="324620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7" name="Straight Connector 596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>
            <a:off x="6066326" y="8843296"/>
            <a:ext cx="0" cy="324620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9" name="Straight Connector 598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>
            <a:off x="7316935" y="8818687"/>
            <a:ext cx="0" cy="324620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Straight Connector 629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 flipH="1" flipV="1">
            <a:off x="6190177" y="9477483"/>
            <a:ext cx="1" cy="267804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Rectangle 163"/>
          <p:cNvSpPr/>
          <p:nvPr/>
        </p:nvSpPr>
        <p:spPr>
          <a:xfrm>
            <a:off x="6307445" y="6436367"/>
            <a:ext cx="485775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000" dirty="0" smtClean="0"/>
              <a:t>Case studies </a:t>
            </a:r>
            <a:endParaRPr lang="en-GB" sz="1000" dirty="0"/>
          </a:p>
        </p:txBody>
      </p:sp>
      <p:sp>
        <p:nvSpPr>
          <p:cNvPr id="165" name="Rectangle 164"/>
          <p:cNvSpPr/>
          <p:nvPr/>
        </p:nvSpPr>
        <p:spPr>
          <a:xfrm>
            <a:off x="7347729" y="7487862"/>
            <a:ext cx="134381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Experimental method. Types of experiment, laboratory and field experiments; natural and quasi-experiments. </a:t>
            </a:r>
          </a:p>
        </p:txBody>
      </p:sp>
      <p:sp>
        <p:nvSpPr>
          <p:cNvPr id="166" name="Rectangle 165"/>
          <p:cNvSpPr/>
          <p:nvPr/>
        </p:nvSpPr>
        <p:spPr>
          <a:xfrm flipH="1">
            <a:off x="8881841" y="6792502"/>
            <a:ext cx="10384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Observational techniques</a:t>
            </a:r>
          </a:p>
        </p:txBody>
      </p:sp>
      <p:sp>
        <p:nvSpPr>
          <p:cNvPr id="167" name="Rectangle 166"/>
          <p:cNvSpPr/>
          <p:nvPr/>
        </p:nvSpPr>
        <p:spPr>
          <a:xfrm>
            <a:off x="8289673" y="6345485"/>
            <a:ext cx="140936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/>
              <a:t>Self-report </a:t>
            </a:r>
            <a:r>
              <a:rPr lang="en-GB" sz="1000" dirty="0" smtClean="0"/>
              <a:t>techniques </a:t>
            </a:r>
            <a:endParaRPr lang="en-GB" sz="1000" dirty="0"/>
          </a:p>
        </p:txBody>
      </p:sp>
      <p:sp>
        <p:nvSpPr>
          <p:cNvPr id="168" name="Rectangle 167"/>
          <p:cNvSpPr/>
          <p:nvPr/>
        </p:nvSpPr>
        <p:spPr>
          <a:xfrm>
            <a:off x="7379415" y="6441617"/>
            <a:ext cx="82105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/>
              <a:t>Correlations</a:t>
            </a:r>
          </a:p>
        </p:txBody>
      </p:sp>
      <p:sp>
        <p:nvSpPr>
          <p:cNvPr id="169" name="Rectangle 168"/>
          <p:cNvSpPr/>
          <p:nvPr/>
        </p:nvSpPr>
        <p:spPr>
          <a:xfrm>
            <a:off x="6299018" y="7572302"/>
            <a:ext cx="103906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/>
              <a:t>Content analysis</a:t>
            </a:r>
          </a:p>
        </p:txBody>
      </p:sp>
      <p:sp>
        <p:nvSpPr>
          <p:cNvPr id="170" name="Rectangle 169"/>
          <p:cNvSpPr/>
          <p:nvPr/>
        </p:nvSpPr>
        <p:spPr>
          <a:xfrm>
            <a:off x="5025599" y="7385191"/>
            <a:ext cx="122180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 smtClean="0"/>
              <a:t>Scientific </a:t>
            </a:r>
            <a:r>
              <a:rPr lang="en-GB" sz="1000" dirty="0"/>
              <a:t>processes </a:t>
            </a:r>
          </a:p>
        </p:txBody>
      </p:sp>
      <p:sp>
        <p:nvSpPr>
          <p:cNvPr id="171" name="Rectangle 170"/>
          <p:cNvSpPr/>
          <p:nvPr/>
        </p:nvSpPr>
        <p:spPr>
          <a:xfrm>
            <a:off x="4755131" y="6421174"/>
            <a:ext cx="156324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/>
              <a:t>Data handling and analysis</a:t>
            </a:r>
          </a:p>
        </p:txBody>
      </p:sp>
      <p:sp>
        <p:nvSpPr>
          <p:cNvPr id="172" name="Rectangle 171"/>
          <p:cNvSpPr/>
          <p:nvPr/>
        </p:nvSpPr>
        <p:spPr>
          <a:xfrm>
            <a:off x="3954784" y="7564890"/>
            <a:ext cx="111120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/>
              <a:t>Inferential testing</a:t>
            </a:r>
          </a:p>
        </p:txBody>
      </p:sp>
      <p:cxnSp>
        <p:nvCxnSpPr>
          <p:cNvPr id="638" name="Straight Connector 637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 flipH="1">
            <a:off x="8794697" y="6984693"/>
            <a:ext cx="215161" cy="332484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7" name="Straight Connector 646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>
            <a:off x="8491930" y="6618905"/>
            <a:ext cx="1" cy="327653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9" name="Straight Connector 648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>
            <a:off x="7703184" y="6625434"/>
            <a:ext cx="1" cy="327653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6" name="Straight Connector 655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>
            <a:off x="6650833" y="6663394"/>
            <a:ext cx="1" cy="327653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8" name="Straight Connector 657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>
            <a:off x="5412401" y="6625434"/>
            <a:ext cx="1" cy="327653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Straight Connector 659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 flipV="1">
            <a:off x="2527652" y="7207167"/>
            <a:ext cx="5371" cy="301716"/>
          </a:xfrm>
          <a:prstGeom prst="line">
            <a:avLst/>
          </a:prstGeom>
          <a:ln w="19050">
            <a:solidFill>
              <a:srgbClr val="EE12CF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Straight Connector 660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 flipH="1" flipV="1">
            <a:off x="5712687" y="7127313"/>
            <a:ext cx="12563" cy="295376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2" name="Straight Connector 661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  <a:endCxn id="556" idx="1"/>
          </p:cNvCxnSpPr>
          <p:nvPr/>
        </p:nvCxnSpPr>
        <p:spPr>
          <a:xfrm flipV="1">
            <a:off x="6870998" y="7080600"/>
            <a:ext cx="389" cy="533155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4" name="Oval 663">
            <a:extLst>
              <a:ext uri="{FF2B5EF4-FFF2-40B4-BE49-F238E27FC236}">
                <a16:creationId xmlns:a16="http://schemas.microsoft.com/office/drawing/2014/main" id="{DB2BC7E6-ACD5-462B-8AEC-6C108FE49036}"/>
              </a:ext>
            </a:extLst>
          </p:cNvPr>
          <p:cNvSpPr/>
          <p:nvPr/>
        </p:nvSpPr>
        <p:spPr>
          <a:xfrm>
            <a:off x="3075319" y="6525602"/>
            <a:ext cx="821527" cy="9032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cxnSp>
        <p:nvCxnSpPr>
          <p:cNvPr id="663" name="Straight Connector 662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 flipV="1">
            <a:off x="8586698" y="7953037"/>
            <a:ext cx="471579" cy="3539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2" name="TextBox 53">
            <a:extLst>
              <a:ext uri="{FF2B5EF4-FFF2-40B4-BE49-F238E27FC236}">
                <a16:creationId xmlns:a16="http://schemas.microsoft.com/office/drawing/2014/main" id="{6BC027FA-C7F0-41EF-A273-DC83A0E6F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4012" y="6529909"/>
            <a:ext cx="9271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400" b="1" dirty="0" smtClean="0">
                <a:latin typeface="Gill Sans MT Condensed" panose="020B0506020104020203" pitchFamily="34" charset="0"/>
              </a:rPr>
              <a:t>Paper Three </a:t>
            </a:r>
            <a:endParaRPr lang="en-US" altLang="en-US" sz="2400" b="1" dirty="0">
              <a:latin typeface="Gill Sans MT Condensed" panose="020B0506020104020203" pitchFamily="34" charset="0"/>
            </a:endParaRPr>
          </a:p>
        </p:txBody>
      </p:sp>
      <p:sp>
        <p:nvSpPr>
          <p:cNvPr id="667" name="TextBox 53">
            <a:extLst>
              <a:ext uri="{FF2B5EF4-FFF2-40B4-BE49-F238E27FC236}">
                <a16:creationId xmlns:a16="http://schemas.microsoft.com/office/drawing/2014/main" id="{6BC027FA-C7F0-41EF-A273-DC83A0E6F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3541" y="7595097"/>
            <a:ext cx="125790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b="1" dirty="0" smtClean="0">
                <a:latin typeface="Gill Sans MT Condensed" panose="020B0506020104020203" pitchFamily="34" charset="0"/>
              </a:rPr>
              <a:t>Issues and options in Psychology</a:t>
            </a:r>
            <a:endParaRPr lang="en-US" altLang="en-US" sz="1400" b="1" dirty="0">
              <a:latin typeface="Gill Sans MT Condensed" panose="020B0506020104020203" pitchFamily="34" charset="0"/>
            </a:endParaRPr>
          </a:p>
        </p:txBody>
      </p:sp>
      <p:sp>
        <p:nvSpPr>
          <p:cNvPr id="668" name="Block Arc 667">
            <a:extLst>
              <a:ext uri="{FF2B5EF4-FFF2-40B4-BE49-F238E27FC236}">
                <a16:creationId xmlns:a16="http://schemas.microsoft.com/office/drawing/2014/main" id="{A755F79A-F3A5-45E3-A18E-E36DAA9B88AB}"/>
              </a:ext>
            </a:extLst>
          </p:cNvPr>
          <p:cNvSpPr/>
          <p:nvPr/>
        </p:nvSpPr>
        <p:spPr>
          <a:xfrm rot="16200000">
            <a:off x="775569" y="4797044"/>
            <a:ext cx="2878137" cy="2271713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AC75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chemeClr val="tx1"/>
              </a:solidFill>
            </a:endParaRPr>
          </a:p>
        </p:txBody>
      </p:sp>
      <p:sp>
        <p:nvSpPr>
          <p:cNvPr id="670" name="Rectangle 669">
            <a:extLst>
              <a:ext uri="{FF2B5EF4-FFF2-40B4-BE49-F238E27FC236}">
                <a16:creationId xmlns:a16="http://schemas.microsoft.com/office/drawing/2014/main" id="{B922B49D-03C0-4CD9-AA50-3CF90A3BB778}"/>
              </a:ext>
            </a:extLst>
          </p:cNvPr>
          <p:cNvSpPr/>
          <p:nvPr/>
        </p:nvSpPr>
        <p:spPr>
          <a:xfrm>
            <a:off x="2218524" y="4486046"/>
            <a:ext cx="6118639" cy="605325"/>
          </a:xfrm>
          <a:prstGeom prst="rect">
            <a:avLst/>
          </a:prstGeom>
          <a:solidFill>
            <a:srgbClr val="AC75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671" name="TextBox 52">
            <a:extLst>
              <a:ext uri="{FF2B5EF4-FFF2-40B4-BE49-F238E27FC236}">
                <a16:creationId xmlns:a16="http://schemas.microsoft.com/office/drawing/2014/main" id="{EA248E3F-9EDB-4297-8535-7DD10EBC68A1}"/>
              </a:ext>
            </a:extLst>
          </p:cNvPr>
          <p:cNvSpPr txBox="1">
            <a:spLocks noChangeArrowheads="1"/>
          </p:cNvSpPr>
          <p:nvPr/>
        </p:nvSpPr>
        <p:spPr bwMode="auto">
          <a:xfrm rot="1614948">
            <a:off x="917397" y="6644522"/>
            <a:ext cx="1866034" cy="35394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700" b="1" dirty="0" smtClean="0">
                <a:latin typeface="Gill Sans MT Condensed" panose="020B0506020104020203" pitchFamily="34" charset="0"/>
              </a:rPr>
              <a:t>Issues and Debates </a:t>
            </a:r>
            <a:endParaRPr lang="en-US" altLang="en-US" sz="1700" b="1" dirty="0">
              <a:latin typeface="Gill Sans MT Condensed" panose="020B0506020104020203" pitchFamily="34" charset="0"/>
            </a:endParaRPr>
          </a:p>
        </p:txBody>
      </p:sp>
      <p:sp>
        <p:nvSpPr>
          <p:cNvPr id="672" name="TextBox 52">
            <a:extLst>
              <a:ext uri="{FF2B5EF4-FFF2-40B4-BE49-F238E27FC236}">
                <a16:creationId xmlns:a16="http://schemas.microsoft.com/office/drawing/2014/main" id="{EA248E3F-9EDB-4297-8535-7DD10EBC6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7029" y="4662836"/>
            <a:ext cx="1866034" cy="35394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700" b="1" dirty="0" smtClean="0">
                <a:latin typeface="Gill Sans MT Condensed" panose="020B0506020104020203" pitchFamily="34" charset="0"/>
              </a:rPr>
              <a:t>Gender </a:t>
            </a:r>
            <a:endParaRPr lang="en-US" altLang="en-US" sz="1700" b="1" dirty="0">
              <a:latin typeface="Gill Sans MT Condensed" panose="020B0506020104020203" pitchFamily="34" charset="0"/>
            </a:endParaRPr>
          </a:p>
        </p:txBody>
      </p:sp>
      <p:sp>
        <p:nvSpPr>
          <p:cNvPr id="673" name="TextBox 52">
            <a:extLst>
              <a:ext uri="{FF2B5EF4-FFF2-40B4-BE49-F238E27FC236}">
                <a16:creationId xmlns:a16="http://schemas.microsoft.com/office/drawing/2014/main" id="{EA248E3F-9EDB-4297-8535-7DD10EBC68A1}"/>
              </a:ext>
            </a:extLst>
          </p:cNvPr>
          <p:cNvSpPr txBox="1">
            <a:spLocks noChangeArrowheads="1"/>
          </p:cNvSpPr>
          <p:nvPr/>
        </p:nvSpPr>
        <p:spPr bwMode="auto">
          <a:xfrm rot="19022667">
            <a:off x="7983794" y="4125419"/>
            <a:ext cx="1866034" cy="35394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700" b="1" dirty="0" smtClean="0">
                <a:latin typeface="Gill Sans MT Condensed" panose="020B0506020104020203" pitchFamily="34" charset="0"/>
              </a:rPr>
              <a:t>Schizophrenia </a:t>
            </a:r>
            <a:endParaRPr lang="en-US" altLang="en-US" sz="1700" b="1" dirty="0">
              <a:latin typeface="Gill Sans MT Condensed" panose="020B0506020104020203" pitchFamily="34" charset="0"/>
            </a:endParaRPr>
          </a:p>
        </p:txBody>
      </p:sp>
      <p:sp>
        <p:nvSpPr>
          <p:cNvPr id="674" name="TextBox 52">
            <a:extLst>
              <a:ext uri="{FF2B5EF4-FFF2-40B4-BE49-F238E27FC236}">
                <a16:creationId xmlns:a16="http://schemas.microsoft.com/office/drawing/2014/main" id="{EA248E3F-9EDB-4297-8535-7DD10EBC6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8726" y="2360509"/>
            <a:ext cx="1866034" cy="35394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700" b="1" dirty="0" smtClean="0">
                <a:latin typeface="Gill Sans MT Condensed" panose="020B0506020104020203" pitchFamily="34" charset="0"/>
              </a:rPr>
              <a:t>Forensics </a:t>
            </a:r>
            <a:endParaRPr lang="en-US" altLang="en-US" sz="1700" b="1" dirty="0">
              <a:latin typeface="Gill Sans MT Condensed" panose="020B0506020104020203" pitchFamily="34" charset="0"/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1570201" y="7452543"/>
            <a:ext cx="122501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/>
              <a:t>Gender and culture </a:t>
            </a:r>
          </a:p>
        </p:txBody>
      </p:sp>
      <p:sp>
        <p:nvSpPr>
          <p:cNvPr id="183" name="Rectangle 182"/>
          <p:cNvSpPr/>
          <p:nvPr/>
        </p:nvSpPr>
        <p:spPr>
          <a:xfrm>
            <a:off x="97491" y="7127313"/>
            <a:ext cx="154080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/>
              <a:t>Free will and determinism</a:t>
            </a:r>
          </a:p>
        </p:txBody>
      </p:sp>
      <p:sp>
        <p:nvSpPr>
          <p:cNvPr id="184" name="Rectangle 183"/>
          <p:cNvSpPr/>
          <p:nvPr/>
        </p:nvSpPr>
        <p:spPr>
          <a:xfrm>
            <a:off x="2361981" y="5992565"/>
            <a:ext cx="7231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The nature-nurture debate</a:t>
            </a:r>
          </a:p>
        </p:txBody>
      </p:sp>
      <p:sp>
        <p:nvSpPr>
          <p:cNvPr id="185" name="Rectangle 184"/>
          <p:cNvSpPr/>
          <p:nvPr/>
        </p:nvSpPr>
        <p:spPr>
          <a:xfrm>
            <a:off x="195562" y="6545129"/>
            <a:ext cx="9234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Holism and reductionism</a:t>
            </a:r>
          </a:p>
        </p:txBody>
      </p:sp>
      <p:sp>
        <p:nvSpPr>
          <p:cNvPr id="187" name="Rectangle 186"/>
          <p:cNvSpPr/>
          <p:nvPr/>
        </p:nvSpPr>
        <p:spPr>
          <a:xfrm>
            <a:off x="83585" y="5336000"/>
            <a:ext cx="130209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Idiographic and nomothetic approaches to psychological investigation</a:t>
            </a:r>
          </a:p>
        </p:txBody>
      </p:sp>
      <p:sp>
        <p:nvSpPr>
          <p:cNvPr id="188" name="Rectangle 187"/>
          <p:cNvSpPr/>
          <p:nvPr/>
        </p:nvSpPr>
        <p:spPr>
          <a:xfrm>
            <a:off x="1773101" y="5460738"/>
            <a:ext cx="131445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Ethical implications of research studies and theory</a:t>
            </a:r>
          </a:p>
        </p:txBody>
      </p:sp>
      <p:cxnSp>
        <p:nvCxnSpPr>
          <p:cNvPr id="675" name="Straight Connector 674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 flipV="1">
            <a:off x="1263434" y="6865094"/>
            <a:ext cx="221794" cy="279794"/>
          </a:xfrm>
          <a:prstGeom prst="line">
            <a:avLst/>
          </a:prstGeom>
          <a:ln w="19050">
            <a:solidFill>
              <a:srgbClr val="EE12CF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6" name="Straight Connector 675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 flipV="1">
            <a:off x="976172" y="6417609"/>
            <a:ext cx="332101" cy="166321"/>
          </a:xfrm>
          <a:prstGeom prst="line">
            <a:avLst/>
          </a:prstGeom>
          <a:ln w="19050">
            <a:solidFill>
              <a:srgbClr val="EE12CF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7" name="Straight Connector 676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 flipV="1">
            <a:off x="938356" y="5932900"/>
            <a:ext cx="369917" cy="974"/>
          </a:xfrm>
          <a:prstGeom prst="line">
            <a:avLst/>
          </a:prstGeom>
          <a:ln w="19050">
            <a:solidFill>
              <a:srgbClr val="EE12CF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8" name="Straight Connector 677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 flipH="1">
            <a:off x="1500849" y="5667113"/>
            <a:ext cx="325574" cy="8917"/>
          </a:xfrm>
          <a:prstGeom prst="line">
            <a:avLst/>
          </a:prstGeom>
          <a:ln w="19050">
            <a:solidFill>
              <a:srgbClr val="EE12CF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9" name="Straight Connector 678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 flipH="1">
            <a:off x="2510492" y="6670118"/>
            <a:ext cx="16664" cy="254334"/>
          </a:xfrm>
          <a:prstGeom prst="line">
            <a:avLst/>
          </a:prstGeom>
          <a:ln w="19050">
            <a:solidFill>
              <a:srgbClr val="EE12CF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0" name="Rectangle 199"/>
          <p:cNvSpPr/>
          <p:nvPr/>
        </p:nvSpPr>
        <p:spPr>
          <a:xfrm>
            <a:off x="272023" y="4867322"/>
            <a:ext cx="98616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/>
              <a:t>Sex and gender</a:t>
            </a:r>
          </a:p>
        </p:txBody>
      </p:sp>
      <p:sp>
        <p:nvSpPr>
          <p:cNvPr id="201" name="Rectangle 200"/>
          <p:cNvSpPr/>
          <p:nvPr/>
        </p:nvSpPr>
        <p:spPr>
          <a:xfrm>
            <a:off x="294045" y="4088298"/>
            <a:ext cx="164055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 smtClean="0"/>
              <a:t>Cognitive explanations of gender development and Kohlberg</a:t>
            </a:r>
            <a:endParaRPr lang="en-GB" sz="1000" dirty="0"/>
          </a:p>
        </p:txBody>
      </p:sp>
      <p:sp>
        <p:nvSpPr>
          <p:cNvPr id="202" name="Rectangle 201"/>
          <p:cNvSpPr/>
          <p:nvPr/>
        </p:nvSpPr>
        <p:spPr>
          <a:xfrm>
            <a:off x="4004182" y="3858807"/>
            <a:ext cx="150189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Psychodynamic explanation of gender </a:t>
            </a:r>
            <a:r>
              <a:rPr lang="en-GB" sz="1000" dirty="0" smtClean="0"/>
              <a:t>development and Freud</a:t>
            </a:r>
            <a:endParaRPr lang="en-GB" sz="1000" dirty="0"/>
          </a:p>
        </p:txBody>
      </p:sp>
      <p:sp>
        <p:nvSpPr>
          <p:cNvPr id="203" name="Rectangle 202"/>
          <p:cNvSpPr/>
          <p:nvPr/>
        </p:nvSpPr>
        <p:spPr>
          <a:xfrm>
            <a:off x="1976154" y="3982170"/>
            <a:ext cx="19112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 smtClean="0"/>
              <a:t>Social learning theory as applied to gender development. </a:t>
            </a:r>
            <a:endParaRPr lang="en-GB" sz="1000" dirty="0"/>
          </a:p>
        </p:txBody>
      </p:sp>
      <p:sp>
        <p:nvSpPr>
          <p:cNvPr id="204" name="Rectangle 203"/>
          <p:cNvSpPr/>
          <p:nvPr/>
        </p:nvSpPr>
        <p:spPr>
          <a:xfrm>
            <a:off x="3382601" y="5153274"/>
            <a:ext cx="133693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The influence of culture and media on gender </a:t>
            </a:r>
            <a:r>
              <a:rPr lang="en-GB" sz="1000" dirty="0" smtClean="0"/>
              <a:t>roles </a:t>
            </a:r>
            <a:endParaRPr lang="en-GB" sz="1000" dirty="0"/>
          </a:p>
        </p:txBody>
      </p:sp>
      <p:sp>
        <p:nvSpPr>
          <p:cNvPr id="205" name="Rectangle 204"/>
          <p:cNvSpPr/>
          <p:nvPr/>
        </p:nvSpPr>
        <p:spPr>
          <a:xfrm flipH="1">
            <a:off x="4747274" y="5201652"/>
            <a:ext cx="12763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Atypical gender development</a:t>
            </a:r>
            <a:endParaRPr lang="en-GB" sz="1000" dirty="0"/>
          </a:p>
        </p:txBody>
      </p:sp>
      <p:cxnSp>
        <p:nvCxnSpPr>
          <p:cNvPr id="680" name="Straight Connector 679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 flipV="1">
            <a:off x="1205426" y="5010053"/>
            <a:ext cx="336690" cy="3609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1" name="Straight Connector 680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>
            <a:off x="1500864" y="4515709"/>
            <a:ext cx="315651" cy="285951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2" name="Straight Connector 681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  <a:stCxn id="203" idx="2"/>
          </p:cNvCxnSpPr>
          <p:nvPr/>
        </p:nvCxnSpPr>
        <p:spPr>
          <a:xfrm flipH="1">
            <a:off x="2929793" y="4382280"/>
            <a:ext cx="2005" cy="258341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3" name="Straight Connector 682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 flipH="1">
            <a:off x="4503642" y="4382726"/>
            <a:ext cx="2005" cy="258341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4" name="Straight Connector 683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 flipV="1">
            <a:off x="3865603" y="4973604"/>
            <a:ext cx="21839" cy="240934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3" name="Straight Connector 692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 flipV="1">
            <a:off x="5199011" y="4973604"/>
            <a:ext cx="21839" cy="240934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9" name="Straight Connector 698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 flipH="1" flipV="1">
            <a:off x="4530811" y="7080599"/>
            <a:ext cx="1422" cy="46605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Rectangle 215"/>
          <p:cNvSpPr/>
          <p:nvPr/>
        </p:nvSpPr>
        <p:spPr>
          <a:xfrm>
            <a:off x="5716250" y="3945175"/>
            <a:ext cx="12255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Classification of schizophrenia</a:t>
            </a:r>
          </a:p>
        </p:txBody>
      </p:sp>
      <p:sp>
        <p:nvSpPr>
          <p:cNvPr id="224" name="Rectangle 223"/>
          <p:cNvSpPr/>
          <p:nvPr/>
        </p:nvSpPr>
        <p:spPr>
          <a:xfrm>
            <a:off x="5874760" y="5163929"/>
            <a:ext cx="134662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Biological explanations for schizophrenia</a:t>
            </a:r>
          </a:p>
        </p:txBody>
      </p:sp>
      <p:sp>
        <p:nvSpPr>
          <p:cNvPr id="225" name="Rectangle 224"/>
          <p:cNvSpPr/>
          <p:nvPr/>
        </p:nvSpPr>
        <p:spPr>
          <a:xfrm>
            <a:off x="6754689" y="3898566"/>
            <a:ext cx="138140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Psychological explanations for schizophrenia</a:t>
            </a:r>
          </a:p>
        </p:txBody>
      </p:sp>
      <p:sp>
        <p:nvSpPr>
          <p:cNvPr id="232" name="Rectangle 231"/>
          <p:cNvSpPr/>
          <p:nvPr/>
        </p:nvSpPr>
        <p:spPr>
          <a:xfrm>
            <a:off x="7087046" y="5173278"/>
            <a:ext cx="87075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/>
              <a:t>Drug therapy</a:t>
            </a:r>
          </a:p>
        </p:txBody>
      </p:sp>
      <p:sp>
        <p:nvSpPr>
          <p:cNvPr id="233" name="Rectangle 232"/>
          <p:cNvSpPr/>
          <p:nvPr/>
        </p:nvSpPr>
        <p:spPr>
          <a:xfrm>
            <a:off x="8210368" y="5233611"/>
            <a:ext cx="147016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Cognitive behaviour therapy and family therapy as used in the treatment of schizophrenia</a:t>
            </a:r>
          </a:p>
        </p:txBody>
      </p:sp>
      <p:sp>
        <p:nvSpPr>
          <p:cNvPr id="234" name="Rectangle 233"/>
          <p:cNvSpPr/>
          <p:nvPr/>
        </p:nvSpPr>
        <p:spPr>
          <a:xfrm>
            <a:off x="7804404" y="3268363"/>
            <a:ext cx="105353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Token economies as used in the management of schizophrenia</a:t>
            </a:r>
          </a:p>
        </p:txBody>
      </p:sp>
      <p:sp>
        <p:nvSpPr>
          <p:cNvPr id="235" name="Rectangle 234"/>
          <p:cNvSpPr/>
          <p:nvPr/>
        </p:nvSpPr>
        <p:spPr>
          <a:xfrm>
            <a:off x="6293548" y="2898688"/>
            <a:ext cx="143200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The importance of an interactionist approach in explaining and treating schizophrenia; the </a:t>
            </a:r>
            <a:r>
              <a:rPr lang="en-GB" sz="1000" dirty="0" smtClean="0"/>
              <a:t>diathesis-stress model</a:t>
            </a:r>
            <a:endParaRPr lang="en-GB" dirty="0"/>
          </a:p>
        </p:txBody>
      </p:sp>
      <p:cxnSp>
        <p:nvCxnSpPr>
          <p:cNvPr id="706" name="Straight Connector 705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 flipH="1">
            <a:off x="6063989" y="4292956"/>
            <a:ext cx="2337" cy="325956"/>
          </a:xfrm>
          <a:prstGeom prst="line">
            <a:avLst/>
          </a:prstGeom>
          <a:ln w="19050">
            <a:solidFill>
              <a:srgbClr val="65343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3" name="Straight Connector 712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 flipH="1">
            <a:off x="7445389" y="4385636"/>
            <a:ext cx="1" cy="321047"/>
          </a:xfrm>
          <a:prstGeom prst="line">
            <a:avLst/>
          </a:prstGeom>
          <a:ln w="19050">
            <a:solidFill>
              <a:srgbClr val="65343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4" name="Straight Connector 713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>
            <a:off x="8663353" y="3653267"/>
            <a:ext cx="439763" cy="89194"/>
          </a:xfrm>
          <a:prstGeom prst="line">
            <a:avLst/>
          </a:prstGeom>
          <a:ln w="19050">
            <a:solidFill>
              <a:srgbClr val="65343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5" name="Straight Connector 714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 flipH="1" flipV="1">
            <a:off x="8608254" y="4854964"/>
            <a:ext cx="30527" cy="346168"/>
          </a:xfrm>
          <a:prstGeom prst="line">
            <a:avLst/>
          </a:prstGeom>
          <a:ln w="19050">
            <a:solidFill>
              <a:srgbClr val="65343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" name="Straight Connector 716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 flipH="1" flipV="1">
            <a:off x="7673791" y="4864993"/>
            <a:ext cx="30527" cy="346168"/>
          </a:xfrm>
          <a:prstGeom prst="line">
            <a:avLst/>
          </a:prstGeom>
          <a:ln w="19050">
            <a:solidFill>
              <a:srgbClr val="65343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" name="Straight Connector 718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 flipH="1" flipV="1">
            <a:off x="6216881" y="4874290"/>
            <a:ext cx="30527" cy="346168"/>
          </a:xfrm>
          <a:prstGeom prst="line">
            <a:avLst/>
          </a:prstGeom>
          <a:ln w="19050">
            <a:solidFill>
              <a:srgbClr val="65343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1" name="Straight Connector 720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  <a:stCxn id="235" idx="0"/>
          </p:cNvCxnSpPr>
          <p:nvPr/>
        </p:nvCxnSpPr>
        <p:spPr>
          <a:xfrm flipH="1" flipV="1">
            <a:off x="6999343" y="2528507"/>
            <a:ext cx="10210" cy="370181"/>
          </a:xfrm>
          <a:prstGeom prst="line">
            <a:avLst/>
          </a:prstGeom>
          <a:ln w="19050">
            <a:solidFill>
              <a:srgbClr val="65343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Rectangle 250"/>
          <p:cNvSpPr/>
          <p:nvPr/>
        </p:nvSpPr>
        <p:spPr>
          <a:xfrm>
            <a:off x="2430463" y="5057582"/>
            <a:ext cx="485775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/>
              <a:t>. </a:t>
            </a:r>
            <a:endParaRPr lang="en-GB" dirty="0"/>
          </a:p>
        </p:txBody>
      </p:sp>
      <p:sp>
        <p:nvSpPr>
          <p:cNvPr id="253" name="Rectangle 252"/>
          <p:cNvSpPr/>
          <p:nvPr/>
        </p:nvSpPr>
        <p:spPr>
          <a:xfrm>
            <a:off x="5116133" y="1907719"/>
            <a:ext cx="111601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/>
              <a:t>Offender profiling</a:t>
            </a:r>
          </a:p>
        </p:txBody>
      </p:sp>
      <p:sp>
        <p:nvSpPr>
          <p:cNvPr id="254" name="Rectangle 253"/>
          <p:cNvSpPr/>
          <p:nvPr/>
        </p:nvSpPr>
        <p:spPr>
          <a:xfrm>
            <a:off x="4533679" y="2925708"/>
            <a:ext cx="18862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Biological explanations of offending behaviour</a:t>
            </a:r>
          </a:p>
        </p:txBody>
      </p:sp>
      <p:sp>
        <p:nvSpPr>
          <p:cNvPr id="255" name="Rectangle 254"/>
          <p:cNvSpPr/>
          <p:nvPr/>
        </p:nvSpPr>
        <p:spPr>
          <a:xfrm>
            <a:off x="3829759" y="1392765"/>
            <a:ext cx="138017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Psychological explanations of offending behaviour: Eysenck’s theory </a:t>
            </a:r>
          </a:p>
        </p:txBody>
      </p:sp>
      <p:sp>
        <p:nvSpPr>
          <p:cNvPr id="257" name="Rectangle 256"/>
          <p:cNvSpPr/>
          <p:nvPr/>
        </p:nvSpPr>
        <p:spPr>
          <a:xfrm>
            <a:off x="2518824" y="2849439"/>
            <a:ext cx="2118174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Dealing with offending behaviour: the aims of custodial sentencing and the psychological effects of custodial </a:t>
            </a:r>
            <a:r>
              <a:rPr lang="en-GB" sz="1000" dirty="0" smtClean="0"/>
              <a:t>sentencing. </a:t>
            </a:r>
            <a:r>
              <a:rPr lang="en-GB" sz="1000" dirty="0"/>
              <a:t>Behaviour modification in custody. Anger management and restorative justice programmes. </a:t>
            </a:r>
          </a:p>
          <a:p>
            <a:endParaRPr lang="en-GB" dirty="0"/>
          </a:p>
        </p:txBody>
      </p:sp>
      <p:cxnSp>
        <p:nvCxnSpPr>
          <p:cNvPr id="722" name="Straight Connector 721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  <a:stCxn id="253" idx="2"/>
          </p:cNvCxnSpPr>
          <p:nvPr/>
        </p:nvCxnSpPr>
        <p:spPr>
          <a:xfrm flipH="1">
            <a:off x="5669825" y="2153940"/>
            <a:ext cx="4314" cy="320314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4" name="Straight Connector 723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 flipH="1">
            <a:off x="4287540" y="2124544"/>
            <a:ext cx="4314" cy="320314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7" name="Oval 726">
            <a:extLst>
              <a:ext uri="{FF2B5EF4-FFF2-40B4-BE49-F238E27FC236}">
                <a16:creationId xmlns:a16="http://schemas.microsoft.com/office/drawing/2014/main" id="{DB2BC7E6-ACD5-462B-8AEC-6C108FE49036}"/>
              </a:ext>
            </a:extLst>
          </p:cNvPr>
          <p:cNvSpPr/>
          <p:nvPr/>
        </p:nvSpPr>
        <p:spPr>
          <a:xfrm>
            <a:off x="1006267" y="1932620"/>
            <a:ext cx="1287231" cy="9032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cxnSp>
        <p:nvCxnSpPr>
          <p:cNvPr id="725" name="Straight Connector 724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 flipV="1">
            <a:off x="5363203" y="2588039"/>
            <a:ext cx="0" cy="345572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6" name="Straight Connector 725">
            <a:extLst>
              <a:ext uri="{FF2B5EF4-FFF2-40B4-BE49-F238E27FC236}">
                <a16:creationId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 flipV="1">
            <a:off x="3577911" y="2528507"/>
            <a:ext cx="0" cy="345572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6" name="TextBox 53">
            <a:extLst>
              <a:ext uri="{FF2B5EF4-FFF2-40B4-BE49-F238E27FC236}">
                <a16:creationId xmlns:a16="http://schemas.microsoft.com/office/drawing/2014/main" id="{6BC027FA-C7F0-41EF-A273-DC83A0E6F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2612" y="2101781"/>
            <a:ext cx="131701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b="1" dirty="0" smtClean="0">
                <a:latin typeface="Gill Sans MT Condensed" panose="020B0506020104020203" pitchFamily="34" charset="0"/>
              </a:rPr>
              <a:t>Exam and Higher education destination </a:t>
            </a:r>
            <a:endParaRPr lang="en-US" altLang="en-US" sz="1400" b="1" dirty="0">
              <a:latin typeface="Gill Sans MT Condensed" panose="020B0506020104020203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22787</TotalTime>
  <Words>704</Words>
  <Application>Microsoft Office PowerPoint</Application>
  <PresentationFormat>Custom</PresentationFormat>
  <Paragraphs>104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Gill Sans MT Condensed</vt:lpstr>
      <vt:lpstr>Office Theme</vt:lpstr>
      <vt:lpstr>Whilst studying Psychology  you will gain the skills and knowledge to understand how humans develop and why people behave in certain ways.  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Nawaz</dc:creator>
  <cp:lastModifiedBy>Michelle Brown</cp:lastModifiedBy>
  <cp:revision>527</cp:revision>
  <cp:lastPrinted>2018-09-02T17:44:52Z</cp:lastPrinted>
  <dcterms:created xsi:type="dcterms:W3CDTF">2018-02-08T08:28:53Z</dcterms:created>
  <dcterms:modified xsi:type="dcterms:W3CDTF">2023-06-19T14:11:52Z</dcterms:modified>
</cp:coreProperties>
</file>