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sldIdLst>
    <p:sldId id="270" r:id="rId5"/>
    <p:sldId id="273" r:id="rId6"/>
    <p:sldId id="274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00"/>
    <a:srgbClr val="201A3C"/>
    <a:srgbClr val="CC0099"/>
    <a:srgbClr val="D03E82"/>
    <a:srgbClr val="FFCC00"/>
    <a:srgbClr val="007174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61" autoAdjust="0"/>
  </p:normalViewPr>
  <p:slideViewPr>
    <p:cSldViewPr snapToGrid="0">
      <p:cViewPr varScale="1">
        <p:scale>
          <a:sx n="69" d="100"/>
          <a:sy n="69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3093-8D87-406F-B46D-69C6C8508F13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5155-CBA4-40E1-987D-7FD148655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E4BCCD56-34B3-46DD-63CA-66CFC6CB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" y="31765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406A5-2B67-3660-181B-7CBDE1CF5E8B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12EA9C9D-E74F-4F6D-B014-6F16D2E7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6D361E5-F579-3FA6-2DE0-C6893B093E6C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Added plant protein</a:t>
            </a:r>
            <a:endParaRPr kumimoji="0" lang="en-GB" sz="1000" b="1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0F29FC-C915-92E5-0AF9-FCA4B2FA054F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6A4D5313-91AB-1FF9-62E4-932B1894A8B0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4ED682-5589-377E-7E7C-AAF7727B9AFA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S</a:t>
            </a:r>
            <a:r>
              <a:rPr lang="en-GB" sz="1000" b="1" dirty="0" err="1">
                <a:solidFill>
                  <a:srgbClr val="F49100"/>
                </a:solidFill>
                <a:latin typeface="Campaign Thin" panose="02000000000000000000" pitchFamily="50" charset="0"/>
              </a:rPr>
              <a:t>ource</a:t>
            </a: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 of wholemeal</a:t>
            </a:r>
            <a:endParaRPr kumimoji="0" lang="en-GB" sz="1000" b="1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8D8675-FDA8-B1A1-5C6D-E189BA4D8D3E}"/>
              </a:ext>
            </a:extLst>
          </p:cNvPr>
          <p:cNvSpPr txBox="1"/>
          <p:nvPr/>
        </p:nvSpPr>
        <p:spPr>
          <a:xfrm>
            <a:off x="1673101" y="1190235"/>
            <a:ext cx="171413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Macaroni Cheese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crunchy garlic croutons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A03798-A6B3-9862-8930-435358B6B9DC}"/>
              </a:ext>
            </a:extLst>
          </p:cNvPr>
          <p:cNvSpPr txBox="1"/>
          <p:nvPr/>
        </p:nvSpPr>
        <p:spPr>
          <a:xfrm>
            <a:off x="8358879" y="3608310"/>
            <a:ext cx="128434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Coleslaw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A81547-150D-5DA6-7C10-4D18B9E2866B}"/>
              </a:ext>
            </a:extLst>
          </p:cNvPr>
          <p:cNvSpPr txBox="1"/>
          <p:nvPr/>
        </p:nvSpPr>
        <p:spPr>
          <a:xfrm>
            <a:off x="1951132" y="3681042"/>
            <a:ext cx="1499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Mixed Salad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865D92-9B2A-35C5-C3AD-977F39C1FD43}"/>
              </a:ext>
            </a:extLst>
          </p:cNvPr>
          <p:cNvSpPr txBox="1"/>
          <p:nvPr/>
        </p:nvSpPr>
        <p:spPr>
          <a:xfrm>
            <a:off x="6669550" y="3590783"/>
            <a:ext cx="14992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Sweetcorn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Roasted Broccoli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B263F2C-0AA3-8387-C95D-E0CC19CBD154}"/>
              </a:ext>
            </a:extLst>
          </p:cNvPr>
          <p:cNvSpPr txBox="1"/>
          <p:nvPr/>
        </p:nvSpPr>
        <p:spPr>
          <a:xfrm>
            <a:off x="3553303" y="3566101"/>
            <a:ext cx="1296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 Salsa &amp; Slaw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1887871-F7DE-15A9-335E-D8841745DFEB}"/>
              </a:ext>
            </a:extLst>
          </p:cNvPr>
          <p:cNvSpPr txBox="1"/>
          <p:nvPr/>
        </p:nvSpPr>
        <p:spPr>
          <a:xfrm>
            <a:off x="5026539" y="3679366"/>
            <a:ext cx="149921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Seasonal Vegetable</a:t>
            </a:r>
          </a:p>
          <a:p>
            <a:pPr lvl="0" algn="ctr" defTabSz="914400">
              <a:defRPr/>
            </a:pPr>
            <a:endParaRPr lang="en-GB" sz="1400" b="1" dirty="0">
              <a:solidFill>
                <a:srgbClr val="F49100"/>
              </a:solidFill>
              <a:latin typeface="Campaign Thin" panose="02000000000000000000" pitchFamily="50" charset="0"/>
            </a:endParaRPr>
          </a:p>
          <a:p>
            <a:pPr lvl="0" algn="ctr" defTabSz="914400"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044800-8089-6B08-A6D5-BD805CDA79F5}"/>
              </a:ext>
            </a:extLst>
          </p:cNvPr>
          <p:cNvSpPr txBox="1"/>
          <p:nvPr/>
        </p:nvSpPr>
        <p:spPr>
          <a:xfrm>
            <a:off x="1814544" y="4470259"/>
            <a:ext cx="175249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  <a:ea typeface="Calibri"/>
                <a:cs typeface="Calibri"/>
              </a:rPr>
              <a:t>School Cake</a:t>
            </a:r>
            <a:endParaRPr lang="en-US" sz="1600" dirty="0">
              <a:solidFill>
                <a:srgbClr val="201A3C"/>
              </a:solidFill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D6F4E5-DD05-C64E-5935-83A6C950A4C0}"/>
              </a:ext>
            </a:extLst>
          </p:cNvPr>
          <p:cNvSpPr txBox="1"/>
          <p:nvPr/>
        </p:nvSpPr>
        <p:spPr>
          <a:xfrm>
            <a:off x="4953000" y="4458622"/>
            <a:ext cx="16012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Apple 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rumble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</a:rPr>
              <a:t>With</a:t>
            </a:r>
            <a:r>
              <a:rPr lang="en-GB" sz="1200" b="1" dirty="0">
                <a:solidFill>
                  <a:srgbClr val="F49100"/>
                </a:solidFill>
                <a:latin typeface="Selawik Light" panose="020B0502040204020203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</a:rPr>
              <a:t>custard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C704C1-F2CD-9BCE-1E4C-6B45E93CAA5C}"/>
              </a:ext>
            </a:extLst>
          </p:cNvPr>
          <p:cNvSpPr txBox="1"/>
          <p:nvPr/>
        </p:nvSpPr>
        <p:spPr>
          <a:xfrm>
            <a:off x="6688303" y="4567176"/>
            <a:ext cx="1480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Hot Chocolate Pudding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3F1674-230B-7156-786C-065165C7DDA5}"/>
              </a:ext>
            </a:extLst>
          </p:cNvPr>
          <p:cNvSpPr txBox="1"/>
          <p:nvPr/>
        </p:nvSpPr>
        <p:spPr>
          <a:xfrm>
            <a:off x="3427129" y="4567176"/>
            <a:ext cx="14804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Sticky Toffee Pudding with Custard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106CB1-8070-C982-B367-25DB5A488F41}"/>
              </a:ext>
            </a:extLst>
          </p:cNvPr>
          <p:cNvSpPr txBox="1"/>
          <p:nvPr/>
        </p:nvSpPr>
        <p:spPr>
          <a:xfrm>
            <a:off x="8269314" y="4554049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Lemon Drizzle Sponge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D4DD03F5-99CA-4846-5CCB-E83B62EE4FD2}"/>
              </a:ext>
            </a:extLst>
          </p:cNvPr>
          <p:cNvSpPr/>
          <p:nvPr/>
        </p:nvSpPr>
        <p:spPr>
          <a:xfrm flipH="1">
            <a:off x="4567629" y="1929890"/>
            <a:ext cx="137272" cy="233706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974CE8A-9A68-F260-55F3-B198AF71A4BD}"/>
              </a:ext>
            </a:extLst>
          </p:cNvPr>
          <p:cNvSpPr/>
          <p:nvPr/>
        </p:nvSpPr>
        <p:spPr>
          <a:xfrm flipH="1">
            <a:off x="6303243" y="48502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1DB0109-0CE2-FD32-80E3-B92A8D72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39" y="2368928"/>
            <a:ext cx="313547" cy="301747"/>
          </a:xfrm>
          <a:prstGeom prst="rect">
            <a:avLst/>
          </a:prstGeom>
        </p:spPr>
      </p:pic>
      <p:grpSp>
        <p:nvGrpSpPr>
          <p:cNvPr id="42" name="Group 7">
            <a:extLst>
              <a:ext uri="{FF2B5EF4-FFF2-40B4-BE49-F238E27FC236}">
                <a16:creationId xmlns:a16="http://schemas.microsoft.com/office/drawing/2014/main" id="{7F540542-4063-6707-AADA-C8F10F820C71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0DB5F3F4-8FF9-4451-5205-4C6E2EB8BBAB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853BA9D0-71CA-92C1-796D-98D157939E8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9D47FEBD-B8F8-5A9F-D140-45D10C7E514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14F01530-ED8A-7980-7E42-C2D5E1F5D6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1E29183A-6620-2178-EEB9-06D6F3C6E4D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3B46F3D6-4B07-8C54-2E76-099C4631CF4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17353F5F-156C-1A82-C9BD-CB1A36DC66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2EBF75A7-1771-65FC-67D4-22E4F5732AA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D8F45FD6-19B8-8D2C-8E50-080E6D095CA6}"/>
              </a:ext>
            </a:extLst>
          </p:cNvPr>
          <p:cNvGrpSpPr/>
          <p:nvPr/>
        </p:nvGrpSpPr>
        <p:grpSpPr>
          <a:xfrm>
            <a:off x="1831859" y="1959302"/>
            <a:ext cx="173586" cy="165645"/>
            <a:chOff x="0" y="0"/>
            <a:chExt cx="3741232" cy="3821539"/>
          </a:xfrm>
        </p:grpSpPr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74D494D1-006E-85DE-DD09-DE149300D64C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7C12B6B3-CB57-42EA-9964-C7F3CDF4340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3" name="Group 10">
              <a:extLst>
                <a:ext uri="{FF2B5EF4-FFF2-40B4-BE49-F238E27FC236}">
                  <a16:creationId xmlns:a16="http://schemas.microsoft.com/office/drawing/2014/main" id="{20C4CD4F-1EF4-9FBD-3A50-D8E026E2AD2D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E904C8CC-E47A-8B14-9B88-1E054A5C86A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TextBox 12">
                <a:extLst>
                  <a:ext uri="{FF2B5EF4-FFF2-40B4-BE49-F238E27FC236}">
                    <a16:creationId xmlns:a16="http://schemas.microsoft.com/office/drawing/2014/main" id="{AE80C66B-3632-C941-783D-2C1918270C0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4" name="Group 13">
              <a:extLst>
                <a:ext uri="{FF2B5EF4-FFF2-40B4-BE49-F238E27FC236}">
                  <a16:creationId xmlns:a16="http://schemas.microsoft.com/office/drawing/2014/main" id="{47E7432E-5F36-1A72-4F01-ADE1584D567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9B5AFF67-FA3E-82CC-F9F2-1FBC7915A8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TextBox 15">
                <a:extLst>
                  <a:ext uri="{FF2B5EF4-FFF2-40B4-BE49-F238E27FC236}">
                    <a16:creationId xmlns:a16="http://schemas.microsoft.com/office/drawing/2014/main" id="{D84C89B0-A008-3B47-710E-F0212870CD2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E7A759-9AE3-0B6D-CA56-84452217D33E}"/>
              </a:ext>
            </a:extLst>
          </p:cNvPr>
          <p:cNvSpPr txBox="1"/>
          <p:nvPr/>
        </p:nvSpPr>
        <p:spPr>
          <a:xfrm>
            <a:off x="3279743" y="1177480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Mexican Beef Chilli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rice or soft taco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3C607-BC3A-54CF-211F-04164CE7775F}"/>
              </a:ext>
            </a:extLst>
          </p:cNvPr>
          <p:cNvSpPr txBox="1"/>
          <p:nvPr/>
        </p:nvSpPr>
        <p:spPr>
          <a:xfrm>
            <a:off x="4908113" y="1216188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Traditional Roast Turkey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 &amp; gravy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7FE4C7-1482-BF10-6633-B2FA7AE6D5E5}"/>
              </a:ext>
            </a:extLst>
          </p:cNvPr>
          <p:cNvGrpSpPr/>
          <p:nvPr/>
        </p:nvGrpSpPr>
        <p:grpSpPr>
          <a:xfrm>
            <a:off x="3386802" y="1972802"/>
            <a:ext cx="173586" cy="165645"/>
            <a:chOff x="0" y="0"/>
            <a:chExt cx="3741232" cy="382153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1BE6B58-6795-2047-6A2C-6544967488B2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D6AE7C1-34C2-C590-6D11-E03E3724137F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AFAF04-81C1-7C09-4894-AB655E0A641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5410EB8-4583-37B1-13A1-435D6C45875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DA06D21B-1510-01DE-774E-1D570111F9A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015EEEE3-C51B-CBD0-48DC-2CEED8F570D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B56DE082-661F-C634-7E6C-19101BB4EB5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79F12C47-B113-367E-B851-5E625F8F420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7AEC395-E9ED-444B-EC70-280A86003E7D}"/>
              </a:ext>
            </a:extLst>
          </p:cNvPr>
          <p:cNvSpPr txBox="1"/>
          <p:nvPr/>
        </p:nvSpPr>
        <p:spPr>
          <a:xfrm>
            <a:off x="6503005" y="1185338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Green Thai Chicken Curry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rice</a:t>
            </a:r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ECB571C0-2549-D492-0019-1F8B3F05393A}"/>
              </a:ext>
            </a:extLst>
          </p:cNvPr>
          <p:cNvSpPr/>
          <p:nvPr/>
        </p:nvSpPr>
        <p:spPr>
          <a:xfrm flipH="1">
            <a:off x="7812178" y="1856698"/>
            <a:ext cx="137272" cy="233706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57C0EE8-13C0-C30C-5983-A83A1CBE5EDC}"/>
              </a:ext>
            </a:extLst>
          </p:cNvPr>
          <p:cNvSpPr txBox="1"/>
          <p:nvPr/>
        </p:nvSpPr>
        <p:spPr>
          <a:xfrm>
            <a:off x="8036339" y="1185338"/>
            <a:ext cx="1714136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Fish fingers, Salmon Fish Cake or Battered Fish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7B61299-F697-905E-B976-A383DCD3B9E7}"/>
              </a:ext>
            </a:extLst>
          </p:cNvPr>
          <p:cNvSpPr txBox="1"/>
          <p:nvPr/>
        </p:nvSpPr>
        <p:spPr>
          <a:xfrm>
            <a:off x="1767594" y="2537435"/>
            <a:ext cx="171413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Vegan Meatball Pasta Bake </a:t>
            </a:r>
          </a:p>
          <a:p>
            <a:pPr algn="ctr"/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garlic bread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EFB623-B1B4-380B-6F53-535570C8CF29}"/>
              </a:ext>
            </a:extLst>
          </p:cNvPr>
          <p:cNvSpPr txBox="1"/>
          <p:nvPr/>
        </p:nvSpPr>
        <p:spPr>
          <a:xfrm>
            <a:off x="3312403" y="2452381"/>
            <a:ext cx="1714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Mexican Vegetable Rice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4E5F0F-509B-F450-B746-AA1D647E1105}"/>
              </a:ext>
            </a:extLst>
          </p:cNvPr>
          <p:cNvSpPr txBox="1"/>
          <p:nvPr/>
        </p:nvSpPr>
        <p:spPr>
          <a:xfrm>
            <a:off x="4919552" y="2409069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Sweet Potato Tart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 &amp; gravy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77C87D-50B3-9DC1-C4FE-A73D3971C39F}"/>
              </a:ext>
            </a:extLst>
          </p:cNvPr>
          <p:cNvSpPr txBox="1"/>
          <p:nvPr/>
        </p:nvSpPr>
        <p:spPr>
          <a:xfrm>
            <a:off x="6669550" y="2385395"/>
            <a:ext cx="148045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Vegetarian Thai Noodles</a:t>
            </a:r>
          </a:p>
          <a:p>
            <a:pPr lvl="0" algn="ctr">
              <a:defRPr/>
            </a:pPr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3090EDF-455F-9E12-9A3D-6B1FCB12A943}"/>
              </a:ext>
            </a:extLst>
          </p:cNvPr>
          <p:cNvSpPr txBox="1"/>
          <p:nvPr/>
        </p:nvSpPr>
        <p:spPr>
          <a:xfrm>
            <a:off x="8107372" y="2354632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Loaded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hound dog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66BC31A-079F-C875-F465-34104D095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59" y="2860214"/>
            <a:ext cx="313547" cy="3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B2A8-9A12-405B-0685-08195BF2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ABCF3485-D6D3-AAA9-7BED-F9FB34B5F2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1A3DB4-2541-68E4-D5D9-A718D8AFB3E3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6F18FC19-F9A7-60FD-9789-404C4BC74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2290D01-450F-AB2D-7689-E43F5BF25DAC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6C1BF2-D2E6-EE97-D6BF-64AC87519E28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3B08C728-D204-72DB-9D5A-26F3E41F9734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CE059B-9173-8E0F-9312-864C71E42A38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98C24A-ABCB-274F-9CCE-F54AF26D12B4}"/>
              </a:ext>
            </a:extLst>
          </p:cNvPr>
          <p:cNvSpPr txBox="1"/>
          <p:nvPr/>
        </p:nvSpPr>
        <p:spPr>
          <a:xfrm>
            <a:off x="1715141" y="1211255"/>
            <a:ext cx="1550167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Macaroni Cheese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crunchy garlic croutons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3E29E2-7C7C-6EDB-6F15-7E06743D02CF}"/>
              </a:ext>
            </a:extLst>
          </p:cNvPr>
          <p:cNvSpPr txBox="1"/>
          <p:nvPr/>
        </p:nvSpPr>
        <p:spPr>
          <a:xfrm>
            <a:off x="8071510" y="3661327"/>
            <a:ext cx="14804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Garden Peas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715864-5412-AC30-6813-49DD4B75B36A}"/>
              </a:ext>
            </a:extLst>
          </p:cNvPr>
          <p:cNvSpPr txBox="1"/>
          <p:nvPr/>
        </p:nvSpPr>
        <p:spPr>
          <a:xfrm>
            <a:off x="1755912" y="3488873"/>
            <a:ext cx="1662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F49100"/>
              </a:solidFill>
              <a:latin typeface="Campaign Thin" panose="020000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Mixed Salad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85CEB7-9B73-A12D-3F76-A3A8A8FF403C}"/>
              </a:ext>
            </a:extLst>
          </p:cNvPr>
          <p:cNvSpPr txBox="1"/>
          <p:nvPr/>
        </p:nvSpPr>
        <p:spPr>
          <a:xfrm>
            <a:off x="6692639" y="3447893"/>
            <a:ext cx="14235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Onion and Cucumber Salad and Mango Chutney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659615-75B4-037B-1E6F-28F7DE552A55}"/>
              </a:ext>
            </a:extLst>
          </p:cNvPr>
          <p:cNvSpPr txBox="1"/>
          <p:nvPr/>
        </p:nvSpPr>
        <p:spPr>
          <a:xfrm>
            <a:off x="3380394" y="3474430"/>
            <a:ext cx="1584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Red cabbage slaw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And Tabbouleh Salad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D5C23-B3CF-0C9E-C6E0-50C68DADAFE5}"/>
              </a:ext>
            </a:extLst>
          </p:cNvPr>
          <p:cNvSpPr txBox="1"/>
          <p:nvPr/>
        </p:nvSpPr>
        <p:spPr>
          <a:xfrm>
            <a:off x="5026539" y="3679366"/>
            <a:ext cx="149921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Broccoli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Sweetcorn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EB37E9-9FCC-E7FC-E309-2FF3767A139B}"/>
              </a:ext>
            </a:extLst>
          </p:cNvPr>
          <p:cNvSpPr txBox="1"/>
          <p:nvPr/>
        </p:nvSpPr>
        <p:spPr>
          <a:xfrm>
            <a:off x="4953000" y="4490154"/>
            <a:ext cx="16012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Apple &amp; Caramel 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29CA2F-ED82-4191-06D8-656C3DBA58D2}"/>
              </a:ext>
            </a:extLst>
          </p:cNvPr>
          <p:cNvSpPr txBox="1"/>
          <p:nvPr/>
        </p:nvSpPr>
        <p:spPr>
          <a:xfrm>
            <a:off x="6599289" y="4521663"/>
            <a:ext cx="1760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Hot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Chocolate Sponge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99DD927-9415-EA3A-8B19-BDC273EA9B3C}"/>
              </a:ext>
            </a:extLst>
          </p:cNvPr>
          <p:cNvSpPr txBox="1"/>
          <p:nvPr/>
        </p:nvSpPr>
        <p:spPr>
          <a:xfrm>
            <a:off x="8269314" y="4554049"/>
            <a:ext cx="1500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School Cake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3C44FC29-C55D-04D3-2CD0-05E993A9CECF}"/>
              </a:ext>
            </a:extLst>
          </p:cNvPr>
          <p:cNvSpPr/>
          <p:nvPr/>
        </p:nvSpPr>
        <p:spPr>
          <a:xfrm flipH="1">
            <a:off x="6355794" y="48502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D7E458A8-8882-EDD7-0202-53FF0840BE91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CE26D925-1651-E09C-A922-9CCFC87C5052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F524152C-35C1-C512-19D8-B05B6B650674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0304BE6C-29F3-4C28-82C0-76BC6F85181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C9FBD43F-6962-E714-E08C-88DCD2D0F8F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68F82452-F3FE-17AC-8D83-514B339331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7AF3D938-A909-EDDF-761E-D297DC0A42EC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512E2FCA-E0C8-408E-7760-218DFA5774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3FB4287B-5E86-67F7-2C1B-45033743557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4497C9-4FC6-233F-A425-8D050517A93D}"/>
              </a:ext>
            </a:extLst>
          </p:cNvPr>
          <p:cNvSpPr txBox="1"/>
          <p:nvPr/>
        </p:nvSpPr>
        <p:spPr>
          <a:xfrm>
            <a:off x="3206173" y="1450746"/>
            <a:ext cx="1714136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Spicy Chicken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Wrap or Naan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9C2F2-0FB2-13AE-0235-D9ACFC10A0CD}"/>
              </a:ext>
            </a:extLst>
          </p:cNvPr>
          <p:cNvSpPr txBox="1"/>
          <p:nvPr/>
        </p:nvSpPr>
        <p:spPr>
          <a:xfrm>
            <a:off x="4896533" y="1278887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Butchers Sausage &amp; Mash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onion gravy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60AF1-1EC0-1807-1393-07A9B15E76AA}"/>
              </a:ext>
            </a:extLst>
          </p:cNvPr>
          <p:cNvSpPr txBox="1"/>
          <p:nvPr/>
        </p:nvSpPr>
        <p:spPr>
          <a:xfrm>
            <a:off x="6587047" y="1217251"/>
            <a:ext cx="166575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Chicken Tikka Masala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3373726-F69A-CB10-43F0-D936A776200C}"/>
              </a:ext>
            </a:extLst>
          </p:cNvPr>
          <p:cNvSpPr txBox="1"/>
          <p:nvPr/>
        </p:nvSpPr>
        <p:spPr>
          <a:xfrm>
            <a:off x="8140578" y="1189266"/>
            <a:ext cx="143479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Battered Fillet of fish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 &amp; tartare sauce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FCBC72-A155-39C8-4003-F58D0D4B0408}"/>
              </a:ext>
            </a:extLst>
          </p:cNvPr>
          <p:cNvSpPr txBox="1"/>
          <p:nvPr/>
        </p:nvSpPr>
        <p:spPr>
          <a:xfrm>
            <a:off x="4919552" y="2409069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Veggie Sausage &amp; Mash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onion gravy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BDD1539-6B68-63F7-4C78-5536CE48170F}"/>
              </a:ext>
            </a:extLst>
          </p:cNvPr>
          <p:cNvSpPr txBox="1"/>
          <p:nvPr/>
        </p:nvSpPr>
        <p:spPr>
          <a:xfrm>
            <a:off x="6651950" y="2231316"/>
            <a:ext cx="1498138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Sweet Potato, Spinach and Chickpea Korma</a:t>
            </a:r>
          </a:p>
          <a:p>
            <a:pPr lvl="0" algn="ctr">
              <a:defRPr/>
            </a:pPr>
            <a:r>
              <a:rPr lang="en-GB" sz="11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</a:t>
            </a:r>
          </a:p>
          <a:p>
            <a:pPr lvl="0" algn="ctr">
              <a:defRPr/>
            </a:pPr>
            <a:r>
              <a:rPr lang="en-GB" sz="11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rice</a:t>
            </a:r>
            <a:endParaRPr lang="en-GB" sz="12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9E5B13-9BC5-F2DB-539B-0A4ADC679CF0}"/>
              </a:ext>
            </a:extLst>
          </p:cNvPr>
          <p:cNvSpPr txBox="1"/>
          <p:nvPr/>
        </p:nvSpPr>
        <p:spPr>
          <a:xfrm>
            <a:off x="8071510" y="2501402"/>
            <a:ext cx="14992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Veggie Sausage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9742C-596B-2147-02A4-5D14200EC7C9}"/>
              </a:ext>
            </a:extLst>
          </p:cNvPr>
          <p:cNvSpPr txBox="1"/>
          <p:nvPr/>
        </p:nvSpPr>
        <p:spPr>
          <a:xfrm>
            <a:off x="3306274" y="2381420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Houmous &amp; Falafel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wrap or naan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70433A-BAA1-05DD-B0F8-5723BA9F9370}"/>
              </a:ext>
            </a:extLst>
          </p:cNvPr>
          <p:cNvSpPr txBox="1"/>
          <p:nvPr/>
        </p:nvSpPr>
        <p:spPr>
          <a:xfrm>
            <a:off x="3404597" y="4599494"/>
            <a:ext cx="1601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Lemon Drizzle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98D1D23-0C9C-D46A-B3F9-9BE550260F57}"/>
              </a:ext>
            </a:extLst>
          </p:cNvPr>
          <p:cNvSpPr/>
          <p:nvPr/>
        </p:nvSpPr>
        <p:spPr>
          <a:xfrm flipH="1">
            <a:off x="6719174" y="3038671"/>
            <a:ext cx="161932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C9C527D-E9D2-FFD0-8030-98EED471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63" y="2564592"/>
            <a:ext cx="313547" cy="301747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8076490F-5AB4-8812-D4DB-0F3430A6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43" y="2655491"/>
            <a:ext cx="313547" cy="30174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24FFD3B1-E992-7A18-2F50-1EF9150FC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3" y="3069995"/>
            <a:ext cx="313547" cy="301747"/>
          </a:xfrm>
          <a:prstGeom prst="rect">
            <a:avLst/>
          </a:prstGeom>
        </p:spPr>
      </p:pic>
      <p:sp>
        <p:nvSpPr>
          <p:cNvPr id="35" name="Freeform 23">
            <a:extLst>
              <a:ext uri="{FF2B5EF4-FFF2-40B4-BE49-F238E27FC236}">
                <a16:creationId xmlns:a16="http://schemas.microsoft.com/office/drawing/2014/main" id="{241B66A6-0F40-0E9C-CFA2-B706E421085E}"/>
              </a:ext>
            </a:extLst>
          </p:cNvPr>
          <p:cNvSpPr/>
          <p:nvPr/>
        </p:nvSpPr>
        <p:spPr>
          <a:xfrm flipH="1">
            <a:off x="3055683" y="3014977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8038C35-CD93-644F-0B8D-9E93DC1DBF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8131" y="1014799"/>
            <a:ext cx="798253" cy="415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7ED64-82FB-4447-FE74-C300D5B291AB}"/>
              </a:ext>
            </a:extLst>
          </p:cNvPr>
          <p:cNvSpPr txBox="1"/>
          <p:nvPr/>
        </p:nvSpPr>
        <p:spPr>
          <a:xfrm>
            <a:off x="1997476" y="2317661"/>
            <a:ext cx="11347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Soy &amp; Honey Noodles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A7863-8BDD-7C5F-859D-B9E9B7F014EF}"/>
              </a:ext>
            </a:extLst>
          </p:cNvPr>
          <p:cNvSpPr txBox="1"/>
          <p:nvPr/>
        </p:nvSpPr>
        <p:spPr>
          <a:xfrm>
            <a:off x="1997476" y="4554049"/>
            <a:ext cx="14286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Syrup Sponge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8306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11447-CFF2-5598-34D9-BCF154439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1A5C2A3F-9620-13E2-0F73-120A5E5C1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56DAAC-BBD0-4F43-E9FB-64DFEAA53230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A3823F68-6B11-5DD6-81A9-2C2ED91D5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E315EB-86F4-7299-162D-7CC940F00FBE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77B139-72C3-023A-B724-85B4D27EBEC6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A12ED817-33EC-F679-F3BB-A343E0462BFD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335DEB-D3E1-4CE7-6D15-5652D4705DE4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4A6EE9-B1CC-D81C-CB1A-A60961CE3E4E}"/>
              </a:ext>
            </a:extLst>
          </p:cNvPr>
          <p:cNvSpPr txBox="1"/>
          <p:nvPr/>
        </p:nvSpPr>
        <p:spPr>
          <a:xfrm>
            <a:off x="1715141" y="1211255"/>
            <a:ext cx="1550167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Macaroni Cheese </a:t>
            </a:r>
          </a:p>
          <a:p>
            <a:pPr algn="ctr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crunchy garlic croutons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973513-CDBC-56E1-FC6D-1997D85793AF}"/>
              </a:ext>
            </a:extLst>
          </p:cNvPr>
          <p:cNvSpPr txBox="1"/>
          <p:nvPr/>
        </p:nvSpPr>
        <p:spPr>
          <a:xfrm>
            <a:off x="8071510" y="3661327"/>
            <a:ext cx="14804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Garden Peas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04DAB2-856D-FC74-0E66-7860B2D9850A}"/>
              </a:ext>
            </a:extLst>
          </p:cNvPr>
          <p:cNvSpPr txBox="1"/>
          <p:nvPr/>
        </p:nvSpPr>
        <p:spPr>
          <a:xfrm>
            <a:off x="1776063" y="3656475"/>
            <a:ext cx="1662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Mixed Salad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0B4022-B3E5-67D2-B334-A43D697957BD}"/>
              </a:ext>
            </a:extLst>
          </p:cNvPr>
          <p:cNvSpPr txBox="1"/>
          <p:nvPr/>
        </p:nvSpPr>
        <p:spPr>
          <a:xfrm>
            <a:off x="6617000" y="3601291"/>
            <a:ext cx="14992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Cauliflower &amp; Sambals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D7ECCA-A36B-D0AF-0EC9-57573E69B6E2}"/>
              </a:ext>
            </a:extLst>
          </p:cNvPr>
          <p:cNvSpPr txBox="1"/>
          <p:nvPr/>
        </p:nvSpPr>
        <p:spPr>
          <a:xfrm>
            <a:off x="3380394" y="3590041"/>
            <a:ext cx="1584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Rice and Salad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D85F6E-541E-DD64-D37A-5B790CAE145C}"/>
              </a:ext>
            </a:extLst>
          </p:cNvPr>
          <p:cNvSpPr txBox="1"/>
          <p:nvPr/>
        </p:nvSpPr>
        <p:spPr>
          <a:xfrm>
            <a:off x="5025687" y="3594919"/>
            <a:ext cx="149921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carrots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And Peas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C8E8E2-1845-FD6E-42D8-9D69D1FF9788}"/>
              </a:ext>
            </a:extLst>
          </p:cNvPr>
          <p:cNvSpPr txBox="1"/>
          <p:nvPr/>
        </p:nvSpPr>
        <p:spPr>
          <a:xfrm>
            <a:off x="1737239" y="4586228"/>
            <a:ext cx="175249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  <a:ea typeface="Calibri"/>
                <a:cs typeface="Calibri"/>
              </a:rPr>
              <a:t>Lemon Drizzle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87DEC4-7013-629B-D747-5B4771F6C203}"/>
              </a:ext>
            </a:extLst>
          </p:cNvPr>
          <p:cNvSpPr txBox="1"/>
          <p:nvPr/>
        </p:nvSpPr>
        <p:spPr>
          <a:xfrm>
            <a:off x="4958853" y="4491772"/>
            <a:ext cx="1601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Hot Chocolate Sponge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A3CDA08-9DD5-6273-B554-5ED86FF8A93A}"/>
              </a:ext>
            </a:extLst>
          </p:cNvPr>
          <p:cNvSpPr txBox="1"/>
          <p:nvPr/>
        </p:nvSpPr>
        <p:spPr>
          <a:xfrm>
            <a:off x="8269314" y="4554049"/>
            <a:ext cx="1500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School Cake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7F41222-F22C-BD8A-88E4-EF34A0EAED48}"/>
              </a:ext>
            </a:extLst>
          </p:cNvPr>
          <p:cNvSpPr/>
          <p:nvPr/>
        </p:nvSpPr>
        <p:spPr>
          <a:xfrm flipH="1">
            <a:off x="6651347" y="4451069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17BCD184-576C-A797-53A0-A4B1646603CE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5D10EFC6-3771-E5C9-B4F1-6E7D1D15DADD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EAD17794-5CFA-B66C-C349-EC46BE81EF9E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99AE8E4B-750C-6726-3C5F-E09264C29A1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1B7F8301-86C9-1FB1-EB1B-087C2210AA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31E952B3-7A7D-F6EB-7AD0-840529A2710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B3EE25A2-B3E7-BF9F-DCA4-19BC0CAAB1CC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8E0D5995-0EFB-7D2D-CA3F-1D584B461B7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7AF91A66-E323-B505-9507-05EDC73DBB1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96894A9-3FCF-0445-D346-60A0F02B273F}"/>
              </a:ext>
            </a:extLst>
          </p:cNvPr>
          <p:cNvSpPr txBox="1"/>
          <p:nvPr/>
        </p:nvSpPr>
        <p:spPr>
          <a:xfrm>
            <a:off x="4896533" y="1100415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The Classic Roast Dinner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all the trimmings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FFB08-8542-6148-4021-2125DAC682C4}"/>
              </a:ext>
            </a:extLst>
          </p:cNvPr>
          <p:cNvSpPr txBox="1"/>
          <p:nvPr/>
        </p:nvSpPr>
        <p:spPr>
          <a:xfrm>
            <a:off x="6587047" y="1458988"/>
            <a:ext cx="166575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Chicken Korma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10B78B-B6AB-647F-370C-03A03B94EE57}"/>
              </a:ext>
            </a:extLst>
          </p:cNvPr>
          <p:cNvSpPr txBox="1"/>
          <p:nvPr/>
        </p:nvSpPr>
        <p:spPr>
          <a:xfrm>
            <a:off x="8140578" y="1189266"/>
            <a:ext cx="143479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Battered Fillet of fish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 &amp; tartare sauce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387EBF-8670-2A6C-550C-CE36DD7ED470}"/>
              </a:ext>
            </a:extLst>
          </p:cNvPr>
          <p:cNvSpPr txBox="1"/>
          <p:nvPr/>
        </p:nvSpPr>
        <p:spPr>
          <a:xfrm>
            <a:off x="1715141" y="2378346"/>
            <a:ext cx="1689456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Vegetarian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 Lasagne</a:t>
            </a:r>
          </a:p>
          <a:p>
            <a:pPr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 </a:t>
            </a: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crunchy garlic croutons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48FCAC-04E3-C397-8C62-EE72B87F4A29}"/>
              </a:ext>
            </a:extLst>
          </p:cNvPr>
          <p:cNvSpPr txBox="1"/>
          <p:nvPr/>
        </p:nvSpPr>
        <p:spPr>
          <a:xfrm>
            <a:off x="4919552" y="2409069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Vegetarian Toad in the Hole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all the trimmings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B6E57A6-62E5-D944-FC53-4FB6951B59BE}"/>
              </a:ext>
            </a:extLst>
          </p:cNvPr>
          <p:cNvSpPr txBox="1"/>
          <p:nvPr/>
        </p:nvSpPr>
        <p:spPr>
          <a:xfrm>
            <a:off x="6628351" y="2317302"/>
            <a:ext cx="1480458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Vegetable Biryani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F7A458-EA27-E78A-DBC2-CA3A6A83D91F}"/>
              </a:ext>
            </a:extLst>
          </p:cNvPr>
          <p:cNvSpPr txBox="1"/>
          <p:nvPr/>
        </p:nvSpPr>
        <p:spPr>
          <a:xfrm>
            <a:off x="8071510" y="2501402"/>
            <a:ext cx="14992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The Big Plant Burger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905622-E104-561F-3B04-BA80C2CAEF05}"/>
              </a:ext>
            </a:extLst>
          </p:cNvPr>
          <p:cNvSpPr txBox="1"/>
          <p:nvPr/>
        </p:nvSpPr>
        <p:spPr>
          <a:xfrm>
            <a:off x="3404597" y="4599494"/>
            <a:ext cx="16012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Apple Crumble</a:t>
            </a:r>
          </a:p>
          <a:p>
            <a:pPr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Selawik Light" panose="020B0502040204020203" pitchFamily="34" charset="0"/>
              </a:rPr>
              <a:t>With custard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7F9884A3-3EB1-3B6D-0B6D-A23065D11E49}"/>
              </a:ext>
            </a:extLst>
          </p:cNvPr>
          <p:cNvSpPr/>
          <p:nvPr/>
        </p:nvSpPr>
        <p:spPr>
          <a:xfrm flipH="1">
            <a:off x="6719174" y="3038671"/>
            <a:ext cx="161932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796003D8-465E-AA9B-44DF-3BE1CB066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20" y="3019095"/>
            <a:ext cx="313547" cy="30174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CCBAAC84-80A7-CB5C-A86C-9A5B8672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3" y="3069995"/>
            <a:ext cx="313547" cy="301747"/>
          </a:xfrm>
          <a:prstGeom prst="rect">
            <a:avLst/>
          </a:prstGeom>
        </p:spPr>
      </p:pic>
      <p:sp>
        <p:nvSpPr>
          <p:cNvPr id="8" name="Freeform 23">
            <a:extLst>
              <a:ext uri="{FF2B5EF4-FFF2-40B4-BE49-F238E27FC236}">
                <a16:creationId xmlns:a16="http://schemas.microsoft.com/office/drawing/2014/main" id="{E9684356-64BD-1302-FC7E-FD2FC98D7DEF}"/>
              </a:ext>
            </a:extLst>
          </p:cNvPr>
          <p:cNvSpPr/>
          <p:nvPr/>
        </p:nvSpPr>
        <p:spPr>
          <a:xfrm flipH="1">
            <a:off x="6638178" y="17621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52CD61A-5E52-D746-C4DF-6896C4EF7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90" y="2993355"/>
            <a:ext cx="313547" cy="30174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900DA8A-8CAD-67FE-6C51-2CDF8AF2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84" y="3078634"/>
            <a:ext cx="313547" cy="301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E167EF-7704-FCCD-603E-360AFC4F901E}"/>
              </a:ext>
            </a:extLst>
          </p:cNvPr>
          <p:cNvSpPr txBox="1"/>
          <p:nvPr/>
        </p:nvSpPr>
        <p:spPr>
          <a:xfrm>
            <a:off x="6686504" y="4438051"/>
            <a:ext cx="1723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Sticky Toffee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Pudding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77526-4603-24E8-A853-47D9411EBE24}"/>
              </a:ext>
            </a:extLst>
          </p:cNvPr>
          <p:cNvSpPr txBox="1"/>
          <p:nvPr/>
        </p:nvSpPr>
        <p:spPr>
          <a:xfrm>
            <a:off x="3265308" y="1189267"/>
            <a:ext cx="1699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Hot Wok Chicken Noodles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Or 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Jerk Chicken </a:t>
            </a:r>
          </a:p>
          <a:p>
            <a:pPr lvl="0" algn="ctr">
              <a:defRPr/>
            </a:pPr>
            <a:endParaRPr lang="en-GB" sz="1400" b="1" dirty="0">
              <a:solidFill>
                <a:srgbClr val="F49100"/>
              </a:solidFill>
              <a:latin typeface="Campaign Thin" panose="02000000000000000000" pitchFamily="50" charset="0"/>
              <a:ea typeface="DengXian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D00F1-91C2-B221-C841-67A020F4404E}"/>
              </a:ext>
            </a:extLst>
          </p:cNvPr>
          <p:cNvSpPr txBox="1"/>
          <p:nvPr/>
        </p:nvSpPr>
        <p:spPr>
          <a:xfrm>
            <a:off x="3265308" y="2344252"/>
            <a:ext cx="1654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 Quorn and Black Bean Fajita 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rice</a:t>
            </a:r>
          </a:p>
          <a:p>
            <a:pPr lvl="0" algn="ctr">
              <a:defRPr/>
            </a:pPr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>NEW TEMPLATE 2025-26</NOTES>
    <Tags xmlns="cc315347-6dc2-4f31-871c-4fac13c8e90b">Menu</Tag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7F70F4-AC20-4262-B039-ED8451DB711E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18186D2D-421A-4024-8DB4-2A642A700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383</Words>
  <Application>Microsoft Office PowerPoint</Application>
  <PresentationFormat>A4 Paper (210x297 mm)</PresentationFormat>
  <Paragraphs>121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Amasis MT Pro Black</vt:lpstr>
      <vt:lpstr>Aptos</vt:lpstr>
      <vt:lpstr>Arial</vt:lpstr>
      <vt:lpstr>Calibri</vt:lpstr>
      <vt:lpstr>Calibri Light</vt:lpstr>
      <vt:lpstr>Campaign Thin</vt:lpstr>
      <vt:lpstr>Selawik Light</vt:lpstr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Julie Bryant - Patch</cp:lastModifiedBy>
  <cp:revision>166</cp:revision>
  <dcterms:created xsi:type="dcterms:W3CDTF">2023-01-19T15:41:07Z</dcterms:created>
  <dcterms:modified xsi:type="dcterms:W3CDTF">2025-10-21T07:31:01Z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MediaServiceImageTags">
    <vt:lpwstr/>
  </property>
</Properties>
</file>